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256" r:id="rId5"/>
    <p:sldId id="258" r:id="rId6"/>
    <p:sldId id="257" r:id="rId7"/>
    <p:sldId id="262" r:id="rId8"/>
  </p:sldIdLst>
  <p:sldSz cx="6858000" cy="9906000" type="A4"/>
  <p:notesSz cx="6032500" cy="1569085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1" userDrawn="1">
          <p15:clr>
            <a:srgbClr val="A4A3A4"/>
          </p15:clr>
        </p15:guide>
        <p15:guide id="2" pos="8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le (E)" initials="z(" lastIdx="6" clrIdx="0"/>
  <p:cmAuthor id="2" name="Nathanael Schneider" initials="NS" lastIdx="7" clrIdx="1"/>
  <p:cmAuthor id="3" name="lushasha (A)" initials="l(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0F8FA"/>
    <a:srgbClr val="C7DDE3"/>
    <a:srgbClr val="6EA7B6"/>
    <a:srgbClr val="EEFBFE"/>
    <a:srgbClr val="EDFBFD"/>
    <a:srgbClr val="D4EEFC"/>
    <a:srgbClr val="53ADD1"/>
    <a:srgbClr val="CCECFF"/>
    <a:srgbClr val="498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4080" autoAdjust="0"/>
  </p:normalViewPr>
  <p:slideViewPr>
    <p:cSldViewPr showGuides="1">
      <p:cViewPr>
        <p:scale>
          <a:sx n="150" d="100"/>
          <a:sy n="150" d="100"/>
        </p:scale>
        <p:origin x="1496" y="-3280"/>
      </p:cViewPr>
      <p:guideLst>
        <p:guide orient="horz" pos="3871"/>
        <p:guide pos="8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14083" cy="787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417021" y="0"/>
            <a:ext cx="2614083" cy="787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691005" y="1961356"/>
            <a:ext cx="9414510" cy="5295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03250" y="7551222"/>
            <a:ext cx="4826000" cy="61782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4903584"/>
            <a:ext cx="2614083" cy="787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417021" y="14903584"/>
            <a:ext cx="2614083" cy="787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BC5003-361C-4300-AAAE-C7563E707A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F9600-854E-F74F-96F0-4B546ACBA7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"/>
            <a:ext cx="6858000" cy="990437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1" y="-1"/>
            <a:ext cx="6858000" cy="3431504"/>
          </a:xfrm>
          <a:prstGeom prst="rect">
            <a:avLst/>
          </a:prstGeom>
          <a:gradFill>
            <a:gsLst>
              <a:gs pos="27000">
                <a:schemeClr val="accent1">
                  <a:lumMod val="20000"/>
                  <a:lumOff val="80000"/>
                </a:schemeClr>
              </a:gs>
              <a:gs pos="100000">
                <a:srgbClr val="D8E3F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15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0" y="865203"/>
            <a:ext cx="6858000" cy="1701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5" Type="http://schemas.openxmlformats.org/officeDocument/2006/relationships/image" Target="../media/image7.png"/><Relationship Id="rId14" Type="http://schemas.openxmlformats.org/officeDocument/2006/relationships/tags" Target="../tags/tag8.xml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tags" Target="../tags/tag11.xml"/><Relationship Id="rId4" Type="http://schemas.openxmlformats.org/officeDocument/2006/relationships/hyperlink" Target="http://www.powerleader.com.cn/" TargetMode="External"/><Relationship Id="rId3" Type="http://schemas.openxmlformats.org/officeDocument/2006/relationships/tags" Target="../tags/tag10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宝德+自强组合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9434" y="411916"/>
            <a:ext cx="2436736" cy="492532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74675" y="2351405"/>
            <a:ext cx="6040120" cy="26689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30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宝德自强</a:t>
            </a:r>
            <a:endParaRPr lang="zh-CN" altLang="en-US" sz="3630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30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PLD</a:t>
            </a:r>
            <a:r>
              <a:rPr lang="en-US" altLang="zh-CN" sz="3630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isk </a:t>
            </a:r>
            <a:r>
              <a:rPr lang="en-US" altLang="zh-CN" sz="3630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lt"/>
              </a:rPr>
              <a:t>S1500T/S1600T</a:t>
            </a:r>
            <a:endParaRPr lang="en-US" altLang="zh-CN" sz="3630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30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lt"/>
              </a:rPr>
              <a:t>(全闪存)</a:t>
            </a:r>
            <a:r>
              <a:rPr lang="zh-CN" altLang="en-US" sz="3630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lt"/>
              </a:rPr>
              <a:t>智能盘框</a:t>
            </a:r>
            <a:r>
              <a:rPr lang="zh-CN" altLang="en-US" sz="3630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彩页</a:t>
            </a:r>
            <a:endParaRPr lang="zh-CN" altLang="en-US" sz="3630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30" i="0" u="none" strike="noStrike" kern="1200" cap="none" spc="300" normalizeH="0" baseline="0" dirty="0">
              <a:solidFill>
                <a:srgbClr val="C00000"/>
              </a:solidFill>
              <a:latin typeface="思源黑体 CN Bold" panose="020B0800000000000000" charset="-122"/>
              <a:ea typeface="思源黑体 CN Bold" panose="020B0800000000000000" charset="-122"/>
              <a:cs typeface="方正楷体_GB2312" panose="02000000000000000000" charset="-122"/>
              <a:sym typeface="+mn-lt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358598" y="8901607"/>
            <a:ext cx="2117021" cy="25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indent="0" algn="dist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905" b="0" i="0" u="none" strike="noStrike" kern="1200" cap="none" spc="0" normalizeH="0" baseline="0" dirty="0">
                <a:latin typeface="思源黑体 CN Normal" panose="020B0400000000000000" charset="-122"/>
                <a:ea typeface="思源黑体 CN Normal" panose="020B0400000000000000" charset="-122"/>
                <a:cs typeface="+mj-cs"/>
                <a:sym typeface="+mn-lt"/>
              </a:rPr>
              <a:t>宝德计算机系统股份有限公司</a:t>
            </a:r>
            <a:endParaRPr kumimoji="0" lang="zh-CN" altLang="en-US" sz="905" b="0" i="0" u="none" strike="noStrike" kern="1200" cap="none" spc="0" normalizeH="0" baseline="0" dirty="0">
              <a:latin typeface="思源黑体 CN Normal" panose="020B0400000000000000" charset="-122"/>
              <a:ea typeface="思源黑体 CN Normal" panose="020B0400000000000000" charset="-122"/>
              <a:cs typeface="+mj-cs"/>
              <a:sym typeface="+mn-lt"/>
            </a:endParaRPr>
          </a:p>
          <a:p>
            <a:pPr marR="0" lvl="0" indent="0" algn="dist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725" b="0" i="0" u="none" strike="noStrike" kern="1200" cap="none" spc="0" normalizeH="0" baseline="0" dirty="0">
                <a:latin typeface="思源黑体 CN Normal" panose="020B0400000000000000" charset="-122"/>
                <a:ea typeface="思源黑体 CN Normal" panose="020B0400000000000000" charset="-122"/>
                <a:cs typeface="+mj-cs"/>
                <a:sym typeface="+mn-lt"/>
              </a:rPr>
              <a:t>POWERLEADER COMPUTER SYSTEM CO.,LTD</a:t>
            </a:r>
            <a:endParaRPr kumimoji="0" lang="zh-CN" altLang="en-US" sz="725" b="0" i="0" u="none" strike="noStrike" kern="1200" cap="none" spc="0" normalizeH="0" baseline="0" dirty="0">
              <a:latin typeface="思源黑体 CN Normal" panose="020B0400000000000000" charset="-122"/>
              <a:ea typeface="思源黑体 CN Normal" panose="020B0400000000000000" charset="-122"/>
              <a:cs typeface="+mj-cs"/>
              <a:sym typeface="+mn-lt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361478" y="9159682"/>
            <a:ext cx="2114141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indent="0" algn="dist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en-US" altLang="zh-CN" sz="725" b="0" i="0" u="none" strike="noStrike" kern="1200" cap="none" spc="0" normalizeH="0" baseline="0" dirty="0">
                <a:latin typeface="思源黑体 CN Normal" panose="020B0400000000000000" charset="-122"/>
                <a:ea typeface="思源黑体 CN Normal" panose="020B0400000000000000" charset="-122"/>
                <a:cs typeface="+mj-cs"/>
                <a:sym typeface="+mn-lt"/>
              </a:rPr>
              <a:t>WWW.powerleader.com.cn</a:t>
            </a:r>
            <a:endParaRPr kumimoji="0" lang="en-US" altLang="zh-CN" sz="725" b="0" i="0" u="none" strike="noStrike" kern="1200" cap="none" spc="0" normalizeH="0" baseline="0" dirty="0">
              <a:latin typeface="思源黑体 CN Normal" panose="020B0400000000000000" charset="-122"/>
              <a:ea typeface="思源黑体 CN Normal" panose="020B0400000000000000" charset="-122"/>
              <a:cs typeface="+mj-cs"/>
              <a:sym typeface="+mn-lt"/>
            </a:endParaRPr>
          </a:p>
          <a:p>
            <a:pPr marR="0" lvl="0" indent="0" algn="dist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725" b="0" i="0" u="none" strike="noStrike" kern="1200" cap="none" spc="0" normalizeH="0" baseline="0" dirty="0">
                <a:latin typeface="思源黑体 CN Normal" panose="020B0400000000000000" charset="-122"/>
                <a:ea typeface="思源黑体 CN Normal" panose="020B0400000000000000" charset="-122"/>
                <a:cs typeface="+mj-cs"/>
                <a:sym typeface="+mn-lt"/>
              </a:rPr>
              <a:t>了解更多请致电：</a:t>
            </a:r>
            <a:r>
              <a:rPr kumimoji="0" lang="en-US" altLang="zh-CN" sz="725" b="0" i="0" u="none" strike="noStrike" kern="1200" cap="none" spc="0" normalizeH="0" baseline="0" dirty="0">
                <a:latin typeface="思源黑体 CN Normal" panose="020B0400000000000000" charset="-122"/>
                <a:ea typeface="思源黑体 CN Normal" panose="020B0400000000000000" charset="-122"/>
                <a:cs typeface="+mj-cs"/>
                <a:sym typeface="+mn-lt"/>
              </a:rPr>
              <a:t>4008-870-872   4006-506-541</a:t>
            </a:r>
            <a:endParaRPr kumimoji="0" lang="en-US" altLang="zh-CN" sz="725" b="0" i="0" u="none" strike="noStrike" kern="1200" cap="none" spc="0" normalizeH="0" baseline="0" dirty="0">
              <a:latin typeface="思源黑体 CN Normal" panose="020B0400000000000000" charset="-122"/>
              <a:ea typeface="思源黑体 CN Normal" panose="020B0400000000000000" charset="-122"/>
              <a:cs typeface="+mj-cs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流程图: 可选过程 386"/>
          <p:cNvSpPr/>
          <p:nvPr/>
        </p:nvSpPr>
        <p:spPr>
          <a:xfrm>
            <a:off x="2693425" y="6545627"/>
            <a:ext cx="1735406" cy="35057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2971800" y="6539754"/>
            <a:ext cx="129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kern="16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产品特性</a:t>
            </a:r>
            <a:endParaRPr kumimoji="1" lang="zh-CN" altLang="en-US" b="1" kern="16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6130" y="3285864"/>
            <a:ext cx="2150190" cy="6162935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F97AD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27780" y="1378585"/>
            <a:ext cx="3030220" cy="1059815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34082" y="3056595"/>
            <a:ext cx="3791078" cy="3013075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210"/>
              </a:spcAft>
              <a:tabLst>
                <a:tab pos="113665" algn="l"/>
              </a:tabLst>
              <a:defRPr/>
            </a:pPr>
            <a:r>
              <a:rPr lang="zh-CN" altLang="en-US" sz="1000" dirty="0" err="1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宝德</a:t>
            </a:r>
            <a:r>
              <a:rPr lang="en-US" altLang="zh-CN" sz="1000" dirty="0" err="1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PLDisk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 S1500T/S1600T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全闪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智能盘框是业界首个面向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Diskless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架构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的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存储，以基于</a:t>
            </a:r>
            <a:r>
              <a:rPr lang="en-US" altLang="zh-CN" sz="1000" dirty="0" err="1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NoF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+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技术的高速网络连接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Diskless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服务器，实现计算和存储资源独立弹性扩展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。面向运营商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公有云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的数据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中心，智能盘框组合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成高速可靠的共享存储资源池，帮助客户提高资源利用率，机柜空间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和设备功耗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分别降低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40%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。</a:t>
            </a:r>
            <a:endParaRPr lang="en-US" altLang="zh-CN" sz="1000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210"/>
              </a:spcAft>
              <a:tabLst>
                <a:tab pos="113665" algn="l"/>
              </a:tabLst>
              <a:defRPr/>
            </a:pPr>
            <a:r>
              <a:rPr lang="en-US" altLang="zh-CN" sz="1000" dirty="0" err="1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PLDisk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 S1500T/S1600T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智能盘框借助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高速</a:t>
            </a:r>
            <a:r>
              <a:rPr lang="en-US" altLang="zh-CN" sz="1000" dirty="0" err="1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NoF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+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网络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和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FLASHLINK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®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智能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盘控协同算法，全面拥抱第三方生态，为客户提供可组合的存储能力，同时带来最大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250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万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IOPS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，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5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0GB/s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带宽的高性能。</a:t>
            </a:r>
            <a:endParaRPr lang="zh-CN" altLang="en-US" sz="1000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210"/>
              </a:spcAft>
              <a:tabLst>
                <a:tab pos="113665" algn="l"/>
              </a:tabLst>
              <a:defRPr/>
            </a:pP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依托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多年存储研发实力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，智能盘框提供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高性能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共享存储的同时带来硬盘亚健康管理、智能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慢盘优化等技术，保持大规模数据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中心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10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万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级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硬盘的性能稳定，大幅降低运维难度。</a:t>
            </a:r>
            <a:endParaRPr lang="zh-CN" altLang="en-US" sz="1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cxnSp>
        <p:nvCxnSpPr>
          <p:cNvPr id="23" name="直线连接符 22"/>
          <p:cNvCxnSpPr/>
          <p:nvPr/>
        </p:nvCxnSpPr>
        <p:spPr>
          <a:xfrm>
            <a:off x="0" y="9525000"/>
            <a:ext cx="6858000" cy="0"/>
          </a:xfrm>
          <a:prstGeom prst="line">
            <a:avLst/>
          </a:prstGeom>
          <a:ln w="9525">
            <a:solidFill>
              <a:srgbClr val="81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矩形 293"/>
          <p:cNvSpPr/>
          <p:nvPr/>
        </p:nvSpPr>
        <p:spPr>
          <a:xfrm>
            <a:off x="457344" y="7778663"/>
            <a:ext cx="1908427" cy="44109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295" name="矩形 294"/>
          <p:cNvSpPr/>
          <p:nvPr/>
        </p:nvSpPr>
        <p:spPr>
          <a:xfrm>
            <a:off x="1261446" y="7842287"/>
            <a:ext cx="310981" cy="197265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296" name="矩形 295"/>
          <p:cNvSpPr/>
          <p:nvPr/>
        </p:nvSpPr>
        <p:spPr>
          <a:xfrm>
            <a:off x="2011602" y="7842287"/>
            <a:ext cx="310981" cy="197265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297" name="矩形 296"/>
          <p:cNvSpPr/>
          <p:nvPr/>
        </p:nvSpPr>
        <p:spPr>
          <a:xfrm>
            <a:off x="519874" y="7842287"/>
            <a:ext cx="310981" cy="197265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298" name="矩形 297"/>
          <p:cNvSpPr/>
          <p:nvPr/>
        </p:nvSpPr>
        <p:spPr>
          <a:xfrm>
            <a:off x="457201" y="7449321"/>
            <a:ext cx="1906946" cy="292175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299" name="矩形 298"/>
          <p:cNvSpPr/>
          <p:nvPr/>
        </p:nvSpPr>
        <p:spPr>
          <a:xfrm>
            <a:off x="879505" y="7500410"/>
            <a:ext cx="310981" cy="197265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CPU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300" name="矩形 299"/>
          <p:cNvSpPr/>
          <p:nvPr/>
        </p:nvSpPr>
        <p:spPr>
          <a:xfrm>
            <a:off x="1629661" y="7500410"/>
            <a:ext cx="310981" cy="197265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CPU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720" y="8277702"/>
            <a:ext cx="1908427" cy="277687"/>
            <a:chOff x="455720" y="8277702"/>
            <a:chExt cx="1908427" cy="277687"/>
          </a:xfrm>
        </p:grpSpPr>
        <p:sp>
          <p:nvSpPr>
            <p:cNvPr id="314" name="矩形 313"/>
            <p:cNvSpPr/>
            <p:nvPr/>
          </p:nvSpPr>
          <p:spPr>
            <a:xfrm>
              <a:off x="455720" y="8277702"/>
              <a:ext cx="1908427" cy="27768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15" name="矩形 314"/>
            <p:cNvSpPr/>
            <p:nvPr/>
          </p:nvSpPr>
          <p:spPr>
            <a:xfrm>
              <a:off x="1219825" y="8333871"/>
              <a:ext cx="477781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服务器</a:t>
              </a:r>
              <a:endParaRPr kumimoji="0" lang="zh-CN" alt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16" name="矩形 315"/>
            <p:cNvSpPr/>
            <p:nvPr/>
          </p:nvSpPr>
          <p:spPr>
            <a:xfrm>
              <a:off x="881645" y="8320695"/>
              <a:ext cx="310981" cy="197264"/>
            </a:xfrm>
            <a:prstGeom prst="rect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CPU</a:t>
              </a:r>
              <a:endPara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17" name="矩形 316"/>
            <p:cNvSpPr/>
            <p:nvPr/>
          </p:nvSpPr>
          <p:spPr>
            <a:xfrm>
              <a:off x="1631801" y="8320695"/>
              <a:ext cx="310981" cy="197264"/>
            </a:xfrm>
            <a:prstGeom prst="rect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CPU</a:t>
              </a:r>
              <a:endPara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</p:grpSp>
      <p:sp>
        <p:nvSpPr>
          <p:cNvPr id="307" name="矩形 306"/>
          <p:cNvSpPr/>
          <p:nvPr/>
        </p:nvSpPr>
        <p:spPr>
          <a:xfrm>
            <a:off x="883132" y="7849444"/>
            <a:ext cx="310981" cy="197265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308" name="矩形 307"/>
          <p:cNvSpPr/>
          <p:nvPr/>
        </p:nvSpPr>
        <p:spPr>
          <a:xfrm>
            <a:off x="1623906" y="7844324"/>
            <a:ext cx="310981" cy="197265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310" name="矩形 309"/>
          <p:cNvSpPr/>
          <p:nvPr/>
        </p:nvSpPr>
        <p:spPr>
          <a:xfrm>
            <a:off x="1143000" y="8046905"/>
            <a:ext cx="543739" cy="1653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00" b="1" dirty="0" smtClean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智能盘框</a:t>
            </a:r>
            <a:endParaRPr lang="zh-CN" altLang="en-US" sz="700" b="1" dirty="0" smtClean="0">
              <a:solidFill>
                <a:schemeClr val="accent5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454974" y="8596465"/>
            <a:ext cx="1918515" cy="475628"/>
            <a:chOff x="455720" y="8610600"/>
            <a:chExt cx="1901805" cy="475628"/>
          </a:xfrm>
        </p:grpSpPr>
        <p:cxnSp>
          <p:nvCxnSpPr>
            <p:cNvPr id="37" name="直线连接符 36"/>
            <p:cNvCxnSpPr/>
            <p:nvPr/>
          </p:nvCxnSpPr>
          <p:spPr>
            <a:xfrm>
              <a:off x="703725" y="908386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矩形 301"/>
            <p:cNvSpPr/>
            <p:nvPr/>
          </p:nvSpPr>
          <p:spPr>
            <a:xfrm>
              <a:off x="455720" y="8610600"/>
              <a:ext cx="1901805" cy="44628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03" name="矩形 302"/>
            <p:cNvSpPr/>
            <p:nvPr/>
          </p:nvSpPr>
          <p:spPr>
            <a:xfrm>
              <a:off x="1266445" y="8664576"/>
              <a:ext cx="310981" cy="197265"/>
            </a:xfrm>
            <a:prstGeom prst="rect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SSD</a:t>
              </a:r>
              <a:endPara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04" name="矩形 303"/>
            <p:cNvSpPr/>
            <p:nvPr/>
          </p:nvSpPr>
          <p:spPr>
            <a:xfrm>
              <a:off x="1641523" y="8664576"/>
              <a:ext cx="310981" cy="197265"/>
            </a:xfrm>
            <a:prstGeom prst="rect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SSD</a:t>
              </a:r>
              <a:endPara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05" name="矩形 304"/>
            <p:cNvSpPr/>
            <p:nvPr/>
          </p:nvSpPr>
          <p:spPr>
            <a:xfrm>
              <a:off x="2016601" y="8664576"/>
              <a:ext cx="310981" cy="197265"/>
            </a:xfrm>
            <a:prstGeom prst="rect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SSD</a:t>
              </a:r>
              <a:endPara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06" name="矩形 305"/>
            <p:cNvSpPr/>
            <p:nvPr/>
          </p:nvSpPr>
          <p:spPr>
            <a:xfrm>
              <a:off x="524873" y="8664576"/>
              <a:ext cx="310981" cy="197265"/>
            </a:xfrm>
            <a:prstGeom prst="rect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SSD</a:t>
              </a:r>
              <a:endPara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09" name="矩形 308"/>
            <p:cNvSpPr/>
            <p:nvPr/>
          </p:nvSpPr>
          <p:spPr>
            <a:xfrm>
              <a:off x="902080" y="8666805"/>
              <a:ext cx="310981" cy="197265"/>
            </a:xfrm>
            <a:prstGeom prst="rect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SSD</a:t>
              </a:r>
              <a:endPara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11" name="矩形 310"/>
            <p:cNvSpPr/>
            <p:nvPr/>
          </p:nvSpPr>
          <p:spPr>
            <a:xfrm>
              <a:off x="1127504" y="8886173"/>
              <a:ext cx="539003" cy="20005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700" b="1" dirty="0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智能盘框</a:t>
              </a:r>
              <a:endParaRPr lang="zh-CN" altLang="en-US" sz="700" b="1" dirty="0" smtClean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</p:grpSp>
      <p:sp>
        <p:nvSpPr>
          <p:cNvPr id="312" name="矩形 311"/>
          <p:cNvSpPr/>
          <p:nvPr/>
        </p:nvSpPr>
        <p:spPr>
          <a:xfrm>
            <a:off x="1214542" y="7505864"/>
            <a:ext cx="47778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服务器</a:t>
            </a:r>
            <a:endParaRPr kumimoji="0" lang="zh-CN" altLang="en-US" sz="7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528" name="文本框 527"/>
          <p:cNvSpPr txBox="1"/>
          <p:nvPr/>
        </p:nvSpPr>
        <p:spPr>
          <a:xfrm>
            <a:off x="580991" y="9576674"/>
            <a:ext cx="8616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" dirty="0">
                <a:solidFill>
                  <a:srgbClr val="313333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Diskless</a:t>
            </a:r>
            <a:endParaRPr kumimoji="1" lang="en-US" altLang="zh-CN" sz="600" dirty="0">
              <a:solidFill>
                <a:srgbClr val="313333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529" name="文本框 528"/>
          <p:cNvSpPr txBox="1"/>
          <p:nvPr/>
        </p:nvSpPr>
        <p:spPr>
          <a:xfrm>
            <a:off x="454974" y="9561285"/>
            <a:ext cx="252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1</a:t>
            </a:r>
            <a:endParaRPr kumimoji="1" lang="en-US" altLang="zh-CN" sz="800" dirty="0"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cxnSp>
        <p:nvCxnSpPr>
          <p:cNvPr id="530" name="直线连接符 36"/>
          <p:cNvCxnSpPr>
            <a:stCxn id="529" idx="0"/>
            <a:endCxn id="529" idx="0"/>
          </p:cNvCxnSpPr>
          <p:nvPr/>
        </p:nvCxnSpPr>
        <p:spPr>
          <a:xfrm>
            <a:off x="580991" y="95612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直线连接符 50"/>
          <p:cNvCxnSpPr/>
          <p:nvPr/>
        </p:nvCxnSpPr>
        <p:spPr>
          <a:xfrm>
            <a:off x="641214" y="9620917"/>
            <a:ext cx="0" cy="96180"/>
          </a:xfrm>
          <a:prstGeom prst="line">
            <a:avLst/>
          </a:prstGeom>
          <a:ln>
            <a:solidFill>
              <a:srgbClr val="31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文本框 531"/>
          <p:cNvSpPr txBox="1"/>
          <p:nvPr/>
        </p:nvSpPr>
        <p:spPr>
          <a:xfrm>
            <a:off x="714115" y="9086168"/>
            <a:ext cx="1473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存算分离，资源池化</a:t>
            </a:r>
            <a:endParaRPr kumimoji="1" lang="zh-CN" altLang="en-US" sz="1000" dirty="0">
              <a:solidFill>
                <a:schemeClr val="accent5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534" name="文本框 533"/>
          <p:cNvSpPr txBox="1"/>
          <p:nvPr/>
        </p:nvSpPr>
        <p:spPr>
          <a:xfrm>
            <a:off x="705943" y="5791200"/>
            <a:ext cx="1473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传统架构，等比扩容</a:t>
            </a:r>
            <a:endParaRPr kumimoji="1" lang="zh-CN" altLang="en-US" sz="1000" dirty="0">
              <a:solidFill>
                <a:schemeClr val="accent5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2" y="-11358"/>
            <a:ext cx="6857998" cy="879444"/>
            <a:chOff x="2" y="-11358"/>
            <a:chExt cx="6857998" cy="879444"/>
          </a:xfrm>
        </p:grpSpPr>
        <p:sp>
          <p:nvSpPr>
            <p:cNvPr id="30" name="矩形 29"/>
            <p:cNvSpPr/>
            <p:nvPr/>
          </p:nvSpPr>
          <p:spPr>
            <a:xfrm>
              <a:off x="2" y="0"/>
              <a:ext cx="6857998" cy="868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93870" y="-11358"/>
              <a:ext cx="1532345" cy="8723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80457" y="228600"/>
              <a:ext cx="4696748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PLDisk</a:t>
              </a:r>
              <a:r>
                <a:rPr lang="en-US" altLang="zh-CN" sz="1400" b="1" dirty="0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 S1500T/S1600T(</a:t>
              </a:r>
              <a:r>
                <a:rPr lang="zh-CN" altLang="en-US" sz="1400" b="1" dirty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全闪存</a:t>
              </a:r>
              <a:r>
                <a:rPr lang="en-US" altLang="zh-CN" sz="1400" b="1" dirty="0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)</a:t>
              </a:r>
              <a:r>
                <a:rPr lang="en-US" altLang="zh-CN" sz="1400" b="1" dirty="0" smtClean="0">
                  <a:solidFill>
                    <a:srgbClr val="40719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 </a:t>
              </a:r>
              <a:endParaRPr lang="en-US" altLang="zh-CN" sz="1400" b="1" dirty="0">
                <a:solidFill>
                  <a:srgbClr val="40719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1239" y="263531"/>
              <a:ext cx="1434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Data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 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Sheet</a:t>
              </a:r>
              <a:endParaRPr kumimoji="1" lang="zh-CN" altLang="en-US" sz="16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90834" y="660078"/>
              <a:ext cx="1199720" cy="45719"/>
              <a:chOff x="871940" y="675838"/>
              <a:chExt cx="1050170" cy="30182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874593" y="675838"/>
                <a:ext cx="104751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直接连接符 534"/>
              <p:cNvCxnSpPr/>
              <p:nvPr/>
            </p:nvCxnSpPr>
            <p:spPr>
              <a:xfrm>
                <a:off x="871940" y="706020"/>
                <a:ext cx="104751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6" name="文本框 535"/>
          <p:cNvSpPr txBox="1"/>
          <p:nvPr/>
        </p:nvSpPr>
        <p:spPr>
          <a:xfrm>
            <a:off x="3810000" y="1446762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PLDisk</a:t>
            </a:r>
            <a:r>
              <a:rPr lang="en-US" altLang="zh-CN" b="1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 </a:t>
            </a:r>
            <a:endParaRPr lang="en-US" altLang="zh-CN" b="1" dirty="0" smtClean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S1500T/S1600T</a:t>
            </a:r>
            <a:r>
              <a:rPr lang="en-US" altLang="zh-CN" b="1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(</a:t>
            </a:r>
            <a:r>
              <a:rPr lang="zh-CN" altLang="en-US" b="1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全闪存</a:t>
            </a:r>
            <a:r>
              <a:rPr lang="en-US" altLang="zh-CN" b="1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) </a:t>
            </a:r>
            <a:endParaRPr lang="en-US" altLang="zh-CN" b="1" dirty="0" smtClean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421291" y="3526187"/>
            <a:ext cx="1974871" cy="776099"/>
          </a:xfrm>
          <a:prstGeom prst="roundRect">
            <a:avLst>
              <a:gd name="adj" fmla="val 1018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27171" y="3660699"/>
            <a:ext cx="1776884" cy="510955"/>
            <a:chOff x="518999" y="3769538"/>
            <a:chExt cx="1776884" cy="510955"/>
          </a:xfrm>
        </p:grpSpPr>
        <p:grpSp>
          <p:nvGrpSpPr>
            <p:cNvPr id="720" name="组合 719"/>
            <p:cNvGrpSpPr/>
            <p:nvPr/>
          </p:nvGrpSpPr>
          <p:grpSpPr>
            <a:xfrm>
              <a:off x="1791060" y="3773797"/>
              <a:ext cx="502154" cy="223959"/>
              <a:chOff x="2449513" y="1096964"/>
              <a:chExt cx="650875" cy="130175"/>
            </a:xfrm>
            <a:solidFill>
              <a:schemeClr val="bg1"/>
            </a:solidFill>
          </p:grpSpPr>
          <p:sp>
            <p:nvSpPr>
              <p:cNvPr id="721" name="Freeform 204"/>
              <p:cNvSpPr/>
              <p:nvPr/>
            </p:nvSpPr>
            <p:spPr bwMode="auto">
              <a:xfrm>
                <a:off x="2449513" y="1096964"/>
                <a:ext cx="79375" cy="117475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22" name="Freeform 205"/>
              <p:cNvSpPr/>
              <p:nvPr/>
            </p:nvSpPr>
            <p:spPr bwMode="auto">
              <a:xfrm>
                <a:off x="3005138" y="1096964"/>
                <a:ext cx="95250" cy="117475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23" name="Freeform 206"/>
              <p:cNvSpPr/>
              <p:nvPr/>
            </p:nvSpPr>
            <p:spPr bwMode="auto">
              <a:xfrm>
                <a:off x="2944813" y="1196976"/>
                <a:ext cx="93663" cy="17463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24" name="Freeform 207"/>
              <p:cNvSpPr/>
              <p:nvPr/>
            </p:nvSpPr>
            <p:spPr bwMode="auto">
              <a:xfrm>
                <a:off x="2513013" y="1096964"/>
                <a:ext cx="525463" cy="17463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25" name="Freeform 208"/>
              <p:cNvSpPr/>
              <p:nvPr/>
            </p:nvSpPr>
            <p:spPr bwMode="auto">
              <a:xfrm>
                <a:off x="2513013" y="1196976"/>
                <a:ext cx="381000" cy="17463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26" name="Freeform 209"/>
              <p:cNvSpPr/>
              <p:nvPr/>
            </p:nvSpPr>
            <p:spPr bwMode="auto">
              <a:xfrm>
                <a:off x="2852738" y="1182689"/>
                <a:ext cx="42863" cy="44450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27" name="Freeform 210"/>
              <p:cNvSpPr/>
              <p:nvPr/>
            </p:nvSpPr>
            <p:spPr bwMode="auto">
              <a:xfrm>
                <a:off x="2919413" y="1182689"/>
                <a:ext cx="42863" cy="44450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28" name="Freeform 211"/>
              <p:cNvSpPr/>
              <p:nvPr/>
            </p:nvSpPr>
            <p:spPr bwMode="auto">
              <a:xfrm>
                <a:off x="2493963" y="1101726"/>
                <a:ext cx="7938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29" name="Freeform 212"/>
              <p:cNvSpPr/>
              <p:nvPr/>
            </p:nvSpPr>
            <p:spPr bwMode="auto">
              <a:xfrm>
                <a:off x="3044826" y="1101726"/>
                <a:ext cx="9525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30" name="Freeform 213"/>
              <p:cNvSpPr/>
              <p:nvPr/>
            </p:nvSpPr>
            <p:spPr bwMode="auto">
              <a:xfrm>
                <a:off x="2454276" y="1133476"/>
                <a:ext cx="47625" cy="9525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31" name="Freeform 214"/>
              <p:cNvSpPr/>
              <p:nvPr/>
            </p:nvSpPr>
            <p:spPr bwMode="auto">
              <a:xfrm>
                <a:off x="2473326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32" name="Freeform 215"/>
              <p:cNvSpPr/>
              <p:nvPr/>
            </p:nvSpPr>
            <p:spPr bwMode="auto">
              <a:xfrm>
                <a:off x="3046413" y="1133476"/>
                <a:ext cx="46038" cy="9525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33" name="Freeform 216"/>
              <p:cNvSpPr/>
              <p:nvPr/>
            </p:nvSpPr>
            <p:spPr bwMode="auto">
              <a:xfrm>
                <a:off x="3062288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34" name="Freeform 217"/>
              <p:cNvSpPr/>
              <p:nvPr/>
            </p:nvSpPr>
            <p:spPr bwMode="auto">
              <a:xfrm>
                <a:off x="2559051" y="1125539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35" name="Freeform 218"/>
              <p:cNvSpPr/>
              <p:nvPr/>
            </p:nvSpPr>
            <p:spPr bwMode="auto">
              <a:xfrm>
                <a:off x="2619376" y="1130301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36" name="Freeform 219"/>
              <p:cNvSpPr/>
              <p:nvPr/>
            </p:nvSpPr>
            <p:spPr bwMode="auto">
              <a:xfrm>
                <a:off x="2559051" y="1155701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37" name="Freeform 220"/>
              <p:cNvSpPr/>
              <p:nvPr/>
            </p:nvSpPr>
            <p:spPr bwMode="auto">
              <a:xfrm>
                <a:off x="2619376" y="1158876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38" name="Freeform 221"/>
              <p:cNvSpPr/>
              <p:nvPr/>
            </p:nvSpPr>
            <p:spPr bwMode="auto">
              <a:xfrm>
                <a:off x="2674938" y="1125539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39" name="Freeform 222"/>
              <p:cNvSpPr/>
              <p:nvPr/>
            </p:nvSpPr>
            <p:spPr bwMode="auto">
              <a:xfrm>
                <a:off x="2735263" y="1130301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40" name="Freeform 223"/>
              <p:cNvSpPr/>
              <p:nvPr/>
            </p:nvSpPr>
            <p:spPr bwMode="auto">
              <a:xfrm>
                <a:off x="2674938" y="1155701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41" name="Freeform 224"/>
              <p:cNvSpPr/>
              <p:nvPr/>
            </p:nvSpPr>
            <p:spPr bwMode="auto">
              <a:xfrm>
                <a:off x="2735263" y="1158876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42" name="Freeform 226"/>
              <p:cNvSpPr/>
              <p:nvPr/>
            </p:nvSpPr>
            <p:spPr bwMode="auto">
              <a:xfrm>
                <a:off x="2794001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43" name="Freeform 227"/>
              <p:cNvSpPr/>
              <p:nvPr/>
            </p:nvSpPr>
            <p:spPr bwMode="auto">
              <a:xfrm>
                <a:off x="2854326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44" name="Freeform 228"/>
              <p:cNvSpPr/>
              <p:nvPr/>
            </p:nvSpPr>
            <p:spPr bwMode="auto">
              <a:xfrm>
                <a:off x="2794001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45" name="Freeform 229"/>
              <p:cNvSpPr/>
              <p:nvPr/>
            </p:nvSpPr>
            <p:spPr bwMode="auto">
              <a:xfrm>
                <a:off x="2854326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46" name="Freeform 230"/>
              <p:cNvSpPr/>
              <p:nvPr/>
            </p:nvSpPr>
            <p:spPr bwMode="auto">
              <a:xfrm>
                <a:off x="2913063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47" name="Freeform 231"/>
              <p:cNvSpPr/>
              <p:nvPr/>
            </p:nvSpPr>
            <p:spPr bwMode="auto">
              <a:xfrm>
                <a:off x="2973388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48" name="Freeform 232"/>
              <p:cNvSpPr/>
              <p:nvPr/>
            </p:nvSpPr>
            <p:spPr bwMode="auto">
              <a:xfrm>
                <a:off x="2913063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49" name="Freeform 233"/>
              <p:cNvSpPr/>
              <p:nvPr/>
            </p:nvSpPr>
            <p:spPr bwMode="auto">
              <a:xfrm>
                <a:off x="2973388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50" name="组合 749"/>
            <p:cNvGrpSpPr/>
            <p:nvPr/>
          </p:nvGrpSpPr>
          <p:grpSpPr>
            <a:xfrm>
              <a:off x="1780783" y="4060732"/>
              <a:ext cx="515100" cy="219761"/>
              <a:chOff x="2449513" y="1096964"/>
              <a:chExt cx="650875" cy="130175"/>
            </a:xfrm>
            <a:solidFill>
              <a:schemeClr val="bg1"/>
            </a:solidFill>
          </p:grpSpPr>
          <p:sp>
            <p:nvSpPr>
              <p:cNvPr id="751" name="Freeform 204"/>
              <p:cNvSpPr/>
              <p:nvPr/>
            </p:nvSpPr>
            <p:spPr bwMode="auto">
              <a:xfrm>
                <a:off x="2449513" y="1096964"/>
                <a:ext cx="79375" cy="117475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52" name="Freeform 205"/>
              <p:cNvSpPr/>
              <p:nvPr/>
            </p:nvSpPr>
            <p:spPr bwMode="auto">
              <a:xfrm>
                <a:off x="3005138" y="1096964"/>
                <a:ext cx="95250" cy="117475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53" name="Freeform 206"/>
              <p:cNvSpPr/>
              <p:nvPr/>
            </p:nvSpPr>
            <p:spPr bwMode="auto">
              <a:xfrm>
                <a:off x="2944813" y="1196976"/>
                <a:ext cx="93663" cy="17463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54" name="Freeform 207"/>
              <p:cNvSpPr/>
              <p:nvPr/>
            </p:nvSpPr>
            <p:spPr bwMode="auto">
              <a:xfrm>
                <a:off x="2513013" y="1096964"/>
                <a:ext cx="525463" cy="17463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55" name="Freeform 208"/>
              <p:cNvSpPr/>
              <p:nvPr/>
            </p:nvSpPr>
            <p:spPr bwMode="auto">
              <a:xfrm>
                <a:off x="2513013" y="1196976"/>
                <a:ext cx="381000" cy="17463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56" name="Freeform 209"/>
              <p:cNvSpPr/>
              <p:nvPr/>
            </p:nvSpPr>
            <p:spPr bwMode="auto">
              <a:xfrm>
                <a:off x="2852738" y="1182689"/>
                <a:ext cx="42863" cy="44450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57" name="Freeform 210"/>
              <p:cNvSpPr/>
              <p:nvPr/>
            </p:nvSpPr>
            <p:spPr bwMode="auto">
              <a:xfrm>
                <a:off x="2919413" y="1182689"/>
                <a:ext cx="42863" cy="44450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58" name="Freeform 211"/>
              <p:cNvSpPr/>
              <p:nvPr/>
            </p:nvSpPr>
            <p:spPr bwMode="auto">
              <a:xfrm>
                <a:off x="2493963" y="1101726"/>
                <a:ext cx="7938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59" name="Freeform 212"/>
              <p:cNvSpPr/>
              <p:nvPr/>
            </p:nvSpPr>
            <p:spPr bwMode="auto">
              <a:xfrm>
                <a:off x="3044826" y="1101726"/>
                <a:ext cx="9525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60" name="Freeform 213"/>
              <p:cNvSpPr/>
              <p:nvPr/>
            </p:nvSpPr>
            <p:spPr bwMode="auto">
              <a:xfrm>
                <a:off x="2454276" y="1133476"/>
                <a:ext cx="47625" cy="9525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61" name="Freeform 214"/>
              <p:cNvSpPr/>
              <p:nvPr/>
            </p:nvSpPr>
            <p:spPr bwMode="auto">
              <a:xfrm>
                <a:off x="2473326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62" name="Freeform 215"/>
              <p:cNvSpPr/>
              <p:nvPr/>
            </p:nvSpPr>
            <p:spPr bwMode="auto">
              <a:xfrm>
                <a:off x="3046413" y="1133476"/>
                <a:ext cx="46038" cy="9525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63" name="Freeform 216"/>
              <p:cNvSpPr/>
              <p:nvPr/>
            </p:nvSpPr>
            <p:spPr bwMode="auto">
              <a:xfrm>
                <a:off x="3062288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64" name="Freeform 217"/>
              <p:cNvSpPr/>
              <p:nvPr/>
            </p:nvSpPr>
            <p:spPr bwMode="auto">
              <a:xfrm>
                <a:off x="2559051" y="1125539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65" name="Freeform 218"/>
              <p:cNvSpPr/>
              <p:nvPr/>
            </p:nvSpPr>
            <p:spPr bwMode="auto">
              <a:xfrm>
                <a:off x="2619376" y="1130301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66" name="Freeform 219"/>
              <p:cNvSpPr/>
              <p:nvPr/>
            </p:nvSpPr>
            <p:spPr bwMode="auto">
              <a:xfrm>
                <a:off x="2559051" y="1155701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67" name="Freeform 220"/>
              <p:cNvSpPr/>
              <p:nvPr/>
            </p:nvSpPr>
            <p:spPr bwMode="auto">
              <a:xfrm>
                <a:off x="2619376" y="1158876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68" name="Freeform 221"/>
              <p:cNvSpPr/>
              <p:nvPr/>
            </p:nvSpPr>
            <p:spPr bwMode="auto">
              <a:xfrm>
                <a:off x="2674938" y="1125539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69" name="Freeform 222"/>
              <p:cNvSpPr/>
              <p:nvPr/>
            </p:nvSpPr>
            <p:spPr bwMode="auto">
              <a:xfrm>
                <a:off x="2735263" y="1130301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70" name="Freeform 223"/>
              <p:cNvSpPr/>
              <p:nvPr/>
            </p:nvSpPr>
            <p:spPr bwMode="auto">
              <a:xfrm>
                <a:off x="2674938" y="1155701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71" name="Freeform 224"/>
              <p:cNvSpPr/>
              <p:nvPr/>
            </p:nvSpPr>
            <p:spPr bwMode="auto">
              <a:xfrm>
                <a:off x="2735263" y="1158876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72" name="Freeform 226"/>
              <p:cNvSpPr/>
              <p:nvPr/>
            </p:nvSpPr>
            <p:spPr bwMode="auto">
              <a:xfrm>
                <a:off x="2794001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73" name="Freeform 227"/>
              <p:cNvSpPr/>
              <p:nvPr/>
            </p:nvSpPr>
            <p:spPr bwMode="auto">
              <a:xfrm>
                <a:off x="2854326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74" name="Freeform 228"/>
              <p:cNvSpPr/>
              <p:nvPr/>
            </p:nvSpPr>
            <p:spPr bwMode="auto">
              <a:xfrm>
                <a:off x="2794001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75" name="Freeform 229"/>
              <p:cNvSpPr/>
              <p:nvPr/>
            </p:nvSpPr>
            <p:spPr bwMode="auto">
              <a:xfrm>
                <a:off x="2854326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76" name="Freeform 230"/>
              <p:cNvSpPr/>
              <p:nvPr/>
            </p:nvSpPr>
            <p:spPr bwMode="auto">
              <a:xfrm>
                <a:off x="2913063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77" name="Freeform 231"/>
              <p:cNvSpPr/>
              <p:nvPr/>
            </p:nvSpPr>
            <p:spPr bwMode="auto">
              <a:xfrm>
                <a:off x="2973388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78" name="Freeform 232"/>
              <p:cNvSpPr/>
              <p:nvPr/>
            </p:nvSpPr>
            <p:spPr bwMode="auto">
              <a:xfrm>
                <a:off x="2913063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79" name="Freeform 233"/>
              <p:cNvSpPr/>
              <p:nvPr/>
            </p:nvSpPr>
            <p:spPr bwMode="auto">
              <a:xfrm>
                <a:off x="2973388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80" name="矩形 779"/>
            <p:cNvSpPr/>
            <p:nvPr/>
          </p:nvSpPr>
          <p:spPr bwMode="auto">
            <a:xfrm>
              <a:off x="1339312" y="4026836"/>
              <a:ext cx="558217" cy="21201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5616" tIns="52808" rIns="105616" bIns="52808" numCol="1" rtlCol="0" anchor="ctr" anchorCtr="0" compatLnSpc="1">
              <a:noAutofit/>
            </a:bodyPr>
            <a:lstStyle/>
            <a:p>
              <a:pPr algn="ctr" defTabSz="1068705">
                <a:defRPr/>
              </a:pPr>
              <a:r>
                <a:rPr lang="en-US" altLang="zh-CN" sz="500" b="1" kern="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……</a:t>
              </a:r>
              <a:endParaRPr lang="en-US" altLang="zh-CN" sz="500" b="1" kern="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grpSp>
          <p:nvGrpSpPr>
            <p:cNvPr id="781" name="组合 780"/>
            <p:cNvGrpSpPr/>
            <p:nvPr/>
          </p:nvGrpSpPr>
          <p:grpSpPr>
            <a:xfrm>
              <a:off x="1027523" y="3771825"/>
              <a:ext cx="458736" cy="220066"/>
              <a:chOff x="2449513" y="1096964"/>
              <a:chExt cx="650875" cy="130175"/>
            </a:xfrm>
            <a:solidFill>
              <a:schemeClr val="bg1"/>
            </a:solidFill>
          </p:grpSpPr>
          <p:sp>
            <p:nvSpPr>
              <p:cNvPr id="782" name="Freeform 204"/>
              <p:cNvSpPr/>
              <p:nvPr/>
            </p:nvSpPr>
            <p:spPr bwMode="auto">
              <a:xfrm>
                <a:off x="2449513" y="1096964"/>
                <a:ext cx="79375" cy="117475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83" name="Freeform 205"/>
              <p:cNvSpPr/>
              <p:nvPr/>
            </p:nvSpPr>
            <p:spPr bwMode="auto">
              <a:xfrm>
                <a:off x="3005138" y="1096964"/>
                <a:ext cx="95250" cy="117475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84" name="Freeform 206"/>
              <p:cNvSpPr/>
              <p:nvPr/>
            </p:nvSpPr>
            <p:spPr bwMode="auto">
              <a:xfrm>
                <a:off x="2944813" y="1196976"/>
                <a:ext cx="93663" cy="17463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85" name="Freeform 207"/>
              <p:cNvSpPr/>
              <p:nvPr/>
            </p:nvSpPr>
            <p:spPr bwMode="auto">
              <a:xfrm>
                <a:off x="2513013" y="1096964"/>
                <a:ext cx="525463" cy="17463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86" name="Freeform 208"/>
              <p:cNvSpPr/>
              <p:nvPr/>
            </p:nvSpPr>
            <p:spPr bwMode="auto">
              <a:xfrm>
                <a:off x="2513013" y="1196976"/>
                <a:ext cx="381000" cy="17463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87" name="Freeform 209"/>
              <p:cNvSpPr/>
              <p:nvPr/>
            </p:nvSpPr>
            <p:spPr bwMode="auto">
              <a:xfrm>
                <a:off x="2852738" y="1182689"/>
                <a:ext cx="42863" cy="44450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88" name="Freeform 210"/>
              <p:cNvSpPr/>
              <p:nvPr/>
            </p:nvSpPr>
            <p:spPr bwMode="auto">
              <a:xfrm>
                <a:off x="2919413" y="1182689"/>
                <a:ext cx="42863" cy="44450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89" name="Freeform 211"/>
              <p:cNvSpPr/>
              <p:nvPr/>
            </p:nvSpPr>
            <p:spPr bwMode="auto">
              <a:xfrm>
                <a:off x="2493963" y="1101726"/>
                <a:ext cx="7938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0" name="Freeform 212"/>
              <p:cNvSpPr/>
              <p:nvPr/>
            </p:nvSpPr>
            <p:spPr bwMode="auto">
              <a:xfrm>
                <a:off x="3044826" y="1101726"/>
                <a:ext cx="9525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1" name="Freeform 213"/>
              <p:cNvSpPr/>
              <p:nvPr/>
            </p:nvSpPr>
            <p:spPr bwMode="auto">
              <a:xfrm>
                <a:off x="2454276" y="1133476"/>
                <a:ext cx="47625" cy="9525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2" name="Freeform 214"/>
              <p:cNvSpPr/>
              <p:nvPr/>
            </p:nvSpPr>
            <p:spPr bwMode="auto">
              <a:xfrm>
                <a:off x="2473326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3" name="Freeform 215"/>
              <p:cNvSpPr/>
              <p:nvPr/>
            </p:nvSpPr>
            <p:spPr bwMode="auto">
              <a:xfrm>
                <a:off x="3046413" y="1133476"/>
                <a:ext cx="46038" cy="9525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4" name="Freeform 216"/>
              <p:cNvSpPr/>
              <p:nvPr/>
            </p:nvSpPr>
            <p:spPr bwMode="auto">
              <a:xfrm>
                <a:off x="3062288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5" name="Freeform 217"/>
              <p:cNvSpPr/>
              <p:nvPr/>
            </p:nvSpPr>
            <p:spPr bwMode="auto">
              <a:xfrm>
                <a:off x="2559051" y="1125539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6" name="Freeform 218"/>
              <p:cNvSpPr/>
              <p:nvPr/>
            </p:nvSpPr>
            <p:spPr bwMode="auto">
              <a:xfrm>
                <a:off x="2619376" y="1130301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7" name="Freeform 219"/>
              <p:cNvSpPr/>
              <p:nvPr/>
            </p:nvSpPr>
            <p:spPr bwMode="auto">
              <a:xfrm>
                <a:off x="2559051" y="1155701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8" name="Freeform 220"/>
              <p:cNvSpPr/>
              <p:nvPr/>
            </p:nvSpPr>
            <p:spPr bwMode="auto">
              <a:xfrm>
                <a:off x="2619376" y="1158876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9" name="Freeform 221"/>
              <p:cNvSpPr/>
              <p:nvPr/>
            </p:nvSpPr>
            <p:spPr bwMode="auto">
              <a:xfrm>
                <a:off x="2674938" y="1125539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0" name="Freeform 222"/>
              <p:cNvSpPr/>
              <p:nvPr/>
            </p:nvSpPr>
            <p:spPr bwMode="auto">
              <a:xfrm>
                <a:off x="2735263" y="1130301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1" name="Freeform 223"/>
              <p:cNvSpPr/>
              <p:nvPr/>
            </p:nvSpPr>
            <p:spPr bwMode="auto">
              <a:xfrm>
                <a:off x="2674938" y="1155701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2" name="Freeform 224"/>
              <p:cNvSpPr/>
              <p:nvPr/>
            </p:nvSpPr>
            <p:spPr bwMode="auto">
              <a:xfrm>
                <a:off x="2735263" y="1158876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3" name="Freeform 226"/>
              <p:cNvSpPr/>
              <p:nvPr/>
            </p:nvSpPr>
            <p:spPr bwMode="auto">
              <a:xfrm>
                <a:off x="2794001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4" name="Freeform 227"/>
              <p:cNvSpPr/>
              <p:nvPr/>
            </p:nvSpPr>
            <p:spPr bwMode="auto">
              <a:xfrm>
                <a:off x="2854326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5" name="Freeform 228"/>
              <p:cNvSpPr/>
              <p:nvPr/>
            </p:nvSpPr>
            <p:spPr bwMode="auto">
              <a:xfrm>
                <a:off x="2794001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6" name="Freeform 229"/>
              <p:cNvSpPr/>
              <p:nvPr/>
            </p:nvSpPr>
            <p:spPr bwMode="auto">
              <a:xfrm>
                <a:off x="2854326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7" name="Freeform 230"/>
              <p:cNvSpPr/>
              <p:nvPr/>
            </p:nvSpPr>
            <p:spPr bwMode="auto">
              <a:xfrm>
                <a:off x="2913063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8" name="Freeform 231"/>
              <p:cNvSpPr/>
              <p:nvPr/>
            </p:nvSpPr>
            <p:spPr bwMode="auto">
              <a:xfrm>
                <a:off x="2973388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9" name="Freeform 232"/>
              <p:cNvSpPr/>
              <p:nvPr/>
            </p:nvSpPr>
            <p:spPr bwMode="auto">
              <a:xfrm>
                <a:off x="2913063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10" name="Freeform 233"/>
              <p:cNvSpPr/>
              <p:nvPr/>
            </p:nvSpPr>
            <p:spPr bwMode="auto">
              <a:xfrm>
                <a:off x="2973388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11" name="组合 810"/>
            <p:cNvGrpSpPr/>
            <p:nvPr/>
          </p:nvGrpSpPr>
          <p:grpSpPr>
            <a:xfrm>
              <a:off x="524100" y="3769538"/>
              <a:ext cx="458736" cy="220066"/>
              <a:chOff x="2449513" y="1096964"/>
              <a:chExt cx="650875" cy="130175"/>
            </a:xfrm>
            <a:solidFill>
              <a:schemeClr val="bg1"/>
            </a:solidFill>
          </p:grpSpPr>
          <p:sp>
            <p:nvSpPr>
              <p:cNvPr id="812" name="Freeform 204"/>
              <p:cNvSpPr/>
              <p:nvPr/>
            </p:nvSpPr>
            <p:spPr bwMode="auto">
              <a:xfrm>
                <a:off x="2449513" y="1096964"/>
                <a:ext cx="79375" cy="117475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13" name="Freeform 205"/>
              <p:cNvSpPr/>
              <p:nvPr/>
            </p:nvSpPr>
            <p:spPr bwMode="auto">
              <a:xfrm>
                <a:off x="3005138" y="1096964"/>
                <a:ext cx="95250" cy="117475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14" name="Freeform 206"/>
              <p:cNvSpPr/>
              <p:nvPr/>
            </p:nvSpPr>
            <p:spPr bwMode="auto">
              <a:xfrm>
                <a:off x="2944813" y="1196976"/>
                <a:ext cx="93663" cy="17463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15" name="Freeform 207"/>
              <p:cNvSpPr/>
              <p:nvPr/>
            </p:nvSpPr>
            <p:spPr bwMode="auto">
              <a:xfrm>
                <a:off x="2513013" y="1096964"/>
                <a:ext cx="525463" cy="17463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16" name="Freeform 208"/>
              <p:cNvSpPr/>
              <p:nvPr/>
            </p:nvSpPr>
            <p:spPr bwMode="auto">
              <a:xfrm>
                <a:off x="2513013" y="1196976"/>
                <a:ext cx="381000" cy="17463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17" name="Freeform 209"/>
              <p:cNvSpPr/>
              <p:nvPr/>
            </p:nvSpPr>
            <p:spPr bwMode="auto">
              <a:xfrm>
                <a:off x="2852738" y="1182689"/>
                <a:ext cx="42863" cy="44450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18" name="Freeform 210"/>
              <p:cNvSpPr/>
              <p:nvPr/>
            </p:nvSpPr>
            <p:spPr bwMode="auto">
              <a:xfrm>
                <a:off x="2919413" y="1182689"/>
                <a:ext cx="42863" cy="44450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19" name="Freeform 211"/>
              <p:cNvSpPr/>
              <p:nvPr/>
            </p:nvSpPr>
            <p:spPr bwMode="auto">
              <a:xfrm>
                <a:off x="2493963" y="1101726"/>
                <a:ext cx="7938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0" name="Freeform 212"/>
              <p:cNvSpPr/>
              <p:nvPr/>
            </p:nvSpPr>
            <p:spPr bwMode="auto">
              <a:xfrm>
                <a:off x="3044826" y="1101726"/>
                <a:ext cx="9525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1" name="Freeform 213"/>
              <p:cNvSpPr/>
              <p:nvPr/>
            </p:nvSpPr>
            <p:spPr bwMode="auto">
              <a:xfrm>
                <a:off x="2454276" y="1133476"/>
                <a:ext cx="47625" cy="9525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2" name="Freeform 214"/>
              <p:cNvSpPr/>
              <p:nvPr/>
            </p:nvSpPr>
            <p:spPr bwMode="auto">
              <a:xfrm>
                <a:off x="2473326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3" name="Freeform 215"/>
              <p:cNvSpPr/>
              <p:nvPr/>
            </p:nvSpPr>
            <p:spPr bwMode="auto">
              <a:xfrm>
                <a:off x="3046413" y="1133476"/>
                <a:ext cx="46038" cy="9525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4" name="Freeform 216"/>
              <p:cNvSpPr/>
              <p:nvPr/>
            </p:nvSpPr>
            <p:spPr bwMode="auto">
              <a:xfrm>
                <a:off x="3062288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5" name="Freeform 217"/>
              <p:cNvSpPr/>
              <p:nvPr/>
            </p:nvSpPr>
            <p:spPr bwMode="auto">
              <a:xfrm>
                <a:off x="2559051" y="1125539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6" name="Freeform 218"/>
              <p:cNvSpPr/>
              <p:nvPr/>
            </p:nvSpPr>
            <p:spPr bwMode="auto">
              <a:xfrm>
                <a:off x="2619376" y="1130301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7" name="Freeform 219"/>
              <p:cNvSpPr/>
              <p:nvPr/>
            </p:nvSpPr>
            <p:spPr bwMode="auto">
              <a:xfrm>
                <a:off x="2559051" y="1155701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8" name="Freeform 220"/>
              <p:cNvSpPr/>
              <p:nvPr/>
            </p:nvSpPr>
            <p:spPr bwMode="auto">
              <a:xfrm>
                <a:off x="2619376" y="1158876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9" name="Freeform 221"/>
              <p:cNvSpPr/>
              <p:nvPr/>
            </p:nvSpPr>
            <p:spPr bwMode="auto">
              <a:xfrm>
                <a:off x="2674938" y="1125539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30" name="Freeform 222"/>
              <p:cNvSpPr/>
              <p:nvPr/>
            </p:nvSpPr>
            <p:spPr bwMode="auto">
              <a:xfrm>
                <a:off x="2735263" y="1130301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31" name="Freeform 223"/>
              <p:cNvSpPr/>
              <p:nvPr/>
            </p:nvSpPr>
            <p:spPr bwMode="auto">
              <a:xfrm>
                <a:off x="2674938" y="1155701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32" name="Freeform 224"/>
              <p:cNvSpPr/>
              <p:nvPr/>
            </p:nvSpPr>
            <p:spPr bwMode="auto">
              <a:xfrm>
                <a:off x="2735263" y="1158876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33" name="Freeform 226"/>
              <p:cNvSpPr/>
              <p:nvPr/>
            </p:nvSpPr>
            <p:spPr bwMode="auto">
              <a:xfrm>
                <a:off x="2794001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34" name="Freeform 227"/>
              <p:cNvSpPr/>
              <p:nvPr/>
            </p:nvSpPr>
            <p:spPr bwMode="auto">
              <a:xfrm>
                <a:off x="2854326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35" name="Freeform 228"/>
              <p:cNvSpPr/>
              <p:nvPr/>
            </p:nvSpPr>
            <p:spPr bwMode="auto">
              <a:xfrm>
                <a:off x="2794001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36" name="Freeform 229"/>
              <p:cNvSpPr/>
              <p:nvPr/>
            </p:nvSpPr>
            <p:spPr bwMode="auto">
              <a:xfrm>
                <a:off x="2854326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37" name="Freeform 230"/>
              <p:cNvSpPr/>
              <p:nvPr/>
            </p:nvSpPr>
            <p:spPr bwMode="auto">
              <a:xfrm>
                <a:off x="2913063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38" name="Freeform 231"/>
              <p:cNvSpPr/>
              <p:nvPr/>
            </p:nvSpPr>
            <p:spPr bwMode="auto">
              <a:xfrm>
                <a:off x="2973388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39" name="Freeform 232"/>
              <p:cNvSpPr/>
              <p:nvPr/>
            </p:nvSpPr>
            <p:spPr bwMode="auto">
              <a:xfrm>
                <a:off x="2913063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40" name="Freeform 233"/>
              <p:cNvSpPr/>
              <p:nvPr/>
            </p:nvSpPr>
            <p:spPr bwMode="auto">
              <a:xfrm>
                <a:off x="2973388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41" name="矩形 840"/>
            <p:cNvSpPr/>
            <p:nvPr/>
          </p:nvSpPr>
          <p:spPr bwMode="auto">
            <a:xfrm>
              <a:off x="1330040" y="3771094"/>
              <a:ext cx="558217" cy="21201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5616" tIns="52808" rIns="105616" bIns="52808" numCol="1" rtlCol="0" anchor="ctr" anchorCtr="0" compatLnSpc="1">
              <a:noAutofit/>
            </a:bodyPr>
            <a:lstStyle/>
            <a:p>
              <a:pPr algn="ctr" defTabSz="1068705">
                <a:defRPr/>
              </a:pPr>
              <a:r>
                <a:rPr lang="en-US" altLang="zh-CN" sz="500" b="1" kern="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……</a:t>
              </a:r>
              <a:endParaRPr lang="en-US" altLang="zh-CN" sz="500" b="1" kern="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grpSp>
          <p:nvGrpSpPr>
            <p:cNvPr id="842" name="组合 841"/>
            <p:cNvGrpSpPr/>
            <p:nvPr/>
          </p:nvGrpSpPr>
          <p:grpSpPr>
            <a:xfrm>
              <a:off x="1029684" y="4050096"/>
              <a:ext cx="458736" cy="220066"/>
              <a:chOff x="2449513" y="1096964"/>
              <a:chExt cx="650875" cy="130175"/>
            </a:xfrm>
            <a:solidFill>
              <a:schemeClr val="bg1"/>
            </a:solidFill>
          </p:grpSpPr>
          <p:sp>
            <p:nvSpPr>
              <p:cNvPr id="843" name="Freeform 204"/>
              <p:cNvSpPr/>
              <p:nvPr/>
            </p:nvSpPr>
            <p:spPr bwMode="auto">
              <a:xfrm>
                <a:off x="2449513" y="1096964"/>
                <a:ext cx="79375" cy="117475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44" name="Freeform 205"/>
              <p:cNvSpPr/>
              <p:nvPr/>
            </p:nvSpPr>
            <p:spPr bwMode="auto">
              <a:xfrm>
                <a:off x="3005138" y="1096964"/>
                <a:ext cx="95250" cy="117475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45" name="Freeform 206"/>
              <p:cNvSpPr/>
              <p:nvPr/>
            </p:nvSpPr>
            <p:spPr bwMode="auto">
              <a:xfrm>
                <a:off x="2944813" y="1196976"/>
                <a:ext cx="93663" cy="17463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46" name="Freeform 207"/>
              <p:cNvSpPr/>
              <p:nvPr/>
            </p:nvSpPr>
            <p:spPr bwMode="auto">
              <a:xfrm>
                <a:off x="2513013" y="1096964"/>
                <a:ext cx="525463" cy="17463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47" name="Freeform 208"/>
              <p:cNvSpPr/>
              <p:nvPr/>
            </p:nvSpPr>
            <p:spPr bwMode="auto">
              <a:xfrm>
                <a:off x="2513013" y="1196976"/>
                <a:ext cx="381000" cy="17463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48" name="Freeform 209"/>
              <p:cNvSpPr/>
              <p:nvPr/>
            </p:nvSpPr>
            <p:spPr bwMode="auto">
              <a:xfrm>
                <a:off x="2852738" y="1182689"/>
                <a:ext cx="42863" cy="44450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49" name="Freeform 210"/>
              <p:cNvSpPr/>
              <p:nvPr/>
            </p:nvSpPr>
            <p:spPr bwMode="auto">
              <a:xfrm>
                <a:off x="2919413" y="1182689"/>
                <a:ext cx="42863" cy="44450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50" name="Freeform 211"/>
              <p:cNvSpPr/>
              <p:nvPr/>
            </p:nvSpPr>
            <p:spPr bwMode="auto">
              <a:xfrm>
                <a:off x="2493963" y="1101726"/>
                <a:ext cx="7938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51" name="Freeform 212"/>
              <p:cNvSpPr/>
              <p:nvPr/>
            </p:nvSpPr>
            <p:spPr bwMode="auto">
              <a:xfrm>
                <a:off x="3044826" y="1101726"/>
                <a:ext cx="9525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52" name="Freeform 213"/>
              <p:cNvSpPr/>
              <p:nvPr/>
            </p:nvSpPr>
            <p:spPr bwMode="auto">
              <a:xfrm>
                <a:off x="2454276" y="1133476"/>
                <a:ext cx="47625" cy="9525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53" name="Freeform 214"/>
              <p:cNvSpPr/>
              <p:nvPr/>
            </p:nvSpPr>
            <p:spPr bwMode="auto">
              <a:xfrm>
                <a:off x="2473326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54" name="Freeform 215"/>
              <p:cNvSpPr/>
              <p:nvPr/>
            </p:nvSpPr>
            <p:spPr bwMode="auto">
              <a:xfrm>
                <a:off x="3046413" y="1133476"/>
                <a:ext cx="46038" cy="9525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55" name="Freeform 216"/>
              <p:cNvSpPr/>
              <p:nvPr/>
            </p:nvSpPr>
            <p:spPr bwMode="auto">
              <a:xfrm>
                <a:off x="3062288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56" name="Freeform 217"/>
              <p:cNvSpPr/>
              <p:nvPr/>
            </p:nvSpPr>
            <p:spPr bwMode="auto">
              <a:xfrm>
                <a:off x="2559051" y="1125539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57" name="Freeform 218"/>
              <p:cNvSpPr/>
              <p:nvPr/>
            </p:nvSpPr>
            <p:spPr bwMode="auto">
              <a:xfrm>
                <a:off x="2619376" y="1130301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58" name="Freeform 219"/>
              <p:cNvSpPr/>
              <p:nvPr/>
            </p:nvSpPr>
            <p:spPr bwMode="auto">
              <a:xfrm>
                <a:off x="2559051" y="1155701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59" name="Freeform 220"/>
              <p:cNvSpPr/>
              <p:nvPr/>
            </p:nvSpPr>
            <p:spPr bwMode="auto">
              <a:xfrm>
                <a:off x="2619376" y="1158876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60" name="Freeform 221"/>
              <p:cNvSpPr/>
              <p:nvPr/>
            </p:nvSpPr>
            <p:spPr bwMode="auto">
              <a:xfrm>
                <a:off x="2674938" y="1125539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61" name="Freeform 222"/>
              <p:cNvSpPr/>
              <p:nvPr/>
            </p:nvSpPr>
            <p:spPr bwMode="auto">
              <a:xfrm>
                <a:off x="2735263" y="1130301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62" name="Freeform 223"/>
              <p:cNvSpPr/>
              <p:nvPr/>
            </p:nvSpPr>
            <p:spPr bwMode="auto">
              <a:xfrm>
                <a:off x="2674938" y="1155701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63" name="Freeform 224"/>
              <p:cNvSpPr/>
              <p:nvPr/>
            </p:nvSpPr>
            <p:spPr bwMode="auto">
              <a:xfrm>
                <a:off x="2735263" y="1158876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64" name="Freeform 226"/>
              <p:cNvSpPr/>
              <p:nvPr/>
            </p:nvSpPr>
            <p:spPr bwMode="auto">
              <a:xfrm>
                <a:off x="2794001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65" name="Freeform 227"/>
              <p:cNvSpPr/>
              <p:nvPr/>
            </p:nvSpPr>
            <p:spPr bwMode="auto">
              <a:xfrm>
                <a:off x="2854326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66" name="Freeform 228"/>
              <p:cNvSpPr/>
              <p:nvPr/>
            </p:nvSpPr>
            <p:spPr bwMode="auto">
              <a:xfrm>
                <a:off x="2794001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67" name="Freeform 229"/>
              <p:cNvSpPr/>
              <p:nvPr/>
            </p:nvSpPr>
            <p:spPr bwMode="auto">
              <a:xfrm>
                <a:off x="2854326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68" name="Freeform 230"/>
              <p:cNvSpPr/>
              <p:nvPr/>
            </p:nvSpPr>
            <p:spPr bwMode="auto">
              <a:xfrm>
                <a:off x="2913063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69" name="Freeform 231"/>
              <p:cNvSpPr/>
              <p:nvPr/>
            </p:nvSpPr>
            <p:spPr bwMode="auto">
              <a:xfrm>
                <a:off x="2973388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70" name="Freeform 232"/>
              <p:cNvSpPr/>
              <p:nvPr/>
            </p:nvSpPr>
            <p:spPr bwMode="auto">
              <a:xfrm>
                <a:off x="2913063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71" name="Freeform 233"/>
              <p:cNvSpPr/>
              <p:nvPr/>
            </p:nvSpPr>
            <p:spPr bwMode="auto">
              <a:xfrm>
                <a:off x="2973388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72" name="组合 871"/>
            <p:cNvGrpSpPr/>
            <p:nvPr/>
          </p:nvGrpSpPr>
          <p:grpSpPr>
            <a:xfrm>
              <a:off x="518999" y="4042440"/>
              <a:ext cx="458736" cy="220066"/>
              <a:chOff x="2449513" y="1096964"/>
              <a:chExt cx="650875" cy="130175"/>
            </a:xfrm>
            <a:solidFill>
              <a:schemeClr val="bg1"/>
            </a:solidFill>
          </p:grpSpPr>
          <p:sp>
            <p:nvSpPr>
              <p:cNvPr id="873" name="Freeform 204"/>
              <p:cNvSpPr/>
              <p:nvPr/>
            </p:nvSpPr>
            <p:spPr bwMode="auto">
              <a:xfrm>
                <a:off x="2449513" y="1096964"/>
                <a:ext cx="79375" cy="117475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74" name="Freeform 205"/>
              <p:cNvSpPr/>
              <p:nvPr/>
            </p:nvSpPr>
            <p:spPr bwMode="auto">
              <a:xfrm>
                <a:off x="3005138" y="1096964"/>
                <a:ext cx="95250" cy="117475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75" name="Freeform 206"/>
              <p:cNvSpPr/>
              <p:nvPr/>
            </p:nvSpPr>
            <p:spPr bwMode="auto">
              <a:xfrm>
                <a:off x="2944813" y="1196976"/>
                <a:ext cx="93663" cy="17463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76" name="Freeform 207"/>
              <p:cNvSpPr/>
              <p:nvPr/>
            </p:nvSpPr>
            <p:spPr bwMode="auto">
              <a:xfrm>
                <a:off x="2513013" y="1096964"/>
                <a:ext cx="525463" cy="17463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77" name="Freeform 208"/>
              <p:cNvSpPr/>
              <p:nvPr/>
            </p:nvSpPr>
            <p:spPr bwMode="auto">
              <a:xfrm>
                <a:off x="2513013" y="1196976"/>
                <a:ext cx="381000" cy="17463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78" name="Freeform 209"/>
              <p:cNvSpPr/>
              <p:nvPr/>
            </p:nvSpPr>
            <p:spPr bwMode="auto">
              <a:xfrm>
                <a:off x="2852738" y="1182689"/>
                <a:ext cx="42863" cy="44450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79" name="Freeform 210"/>
              <p:cNvSpPr/>
              <p:nvPr/>
            </p:nvSpPr>
            <p:spPr bwMode="auto">
              <a:xfrm>
                <a:off x="2919413" y="1182689"/>
                <a:ext cx="42863" cy="44450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0" name="Freeform 211"/>
              <p:cNvSpPr/>
              <p:nvPr/>
            </p:nvSpPr>
            <p:spPr bwMode="auto">
              <a:xfrm>
                <a:off x="2493963" y="1101726"/>
                <a:ext cx="7938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1" name="Freeform 212"/>
              <p:cNvSpPr/>
              <p:nvPr/>
            </p:nvSpPr>
            <p:spPr bwMode="auto">
              <a:xfrm>
                <a:off x="3044826" y="1101726"/>
                <a:ext cx="9525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2" name="Freeform 213"/>
              <p:cNvSpPr/>
              <p:nvPr/>
            </p:nvSpPr>
            <p:spPr bwMode="auto">
              <a:xfrm>
                <a:off x="2454276" y="1133476"/>
                <a:ext cx="47625" cy="9525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3" name="Freeform 214"/>
              <p:cNvSpPr/>
              <p:nvPr/>
            </p:nvSpPr>
            <p:spPr bwMode="auto">
              <a:xfrm>
                <a:off x="2473326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4" name="Freeform 215"/>
              <p:cNvSpPr/>
              <p:nvPr/>
            </p:nvSpPr>
            <p:spPr bwMode="auto">
              <a:xfrm>
                <a:off x="3046413" y="1133476"/>
                <a:ext cx="46038" cy="9525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5" name="Freeform 216"/>
              <p:cNvSpPr/>
              <p:nvPr/>
            </p:nvSpPr>
            <p:spPr bwMode="auto">
              <a:xfrm>
                <a:off x="3062288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6" name="Freeform 217"/>
              <p:cNvSpPr/>
              <p:nvPr/>
            </p:nvSpPr>
            <p:spPr bwMode="auto">
              <a:xfrm>
                <a:off x="2559051" y="1125539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7" name="Freeform 218"/>
              <p:cNvSpPr/>
              <p:nvPr/>
            </p:nvSpPr>
            <p:spPr bwMode="auto">
              <a:xfrm>
                <a:off x="2619376" y="1130301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8" name="Freeform 219"/>
              <p:cNvSpPr/>
              <p:nvPr/>
            </p:nvSpPr>
            <p:spPr bwMode="auto">
              <a:xfrm>
                <a:off x="2559051" y="1155701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9" name="Freeform 220"/>
              <p:cNvSpPr/>
              <p:nvPr/>
            </p:nvSpPr>
            <p:spPr bwMode="auto">
              <a:xfrm>
                <a:off x="2619376" y="1158876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0" name="Freeform 221"/>
              <p:cNvSpPr/>
              <p:nvPr/>
            </p:nvSpPr>
            <p:spPr bwMode="auto">
              <a:xfrm>
                <a:off x="2674938" y="1125539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1" name="Freeform 222"/>
              <p:cNvSpPr/>
              <p:nvPr/>
            </p:nvSpPr>
            <p:spPr bwMode="auto">
              <a:xfrm>
                <a:off x="2735263" y="1130301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2" name="Freeform 223"/>
              <p:cNvSpPr/>
              <p:nvPr/>
            </p:nvSpPr>
            <p:spPr bwMode="auto">
              <a:xfrm>
                <a:off x="2674938" y="1155701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3" name="Freeform 224"/>
              <p:cNvSpPr/>
              <p:nvPr/>
            </p:nvSpPr>
            <p:spPr bwMode="auto">
              <a:xfrm>
                <a:off x="2735263" y="1158876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4" name="Freeform 226"/>
              <p:cNvSpPr/>
              <p:nvPr/>
            </p:nvSpPr>
            <p:spPr bwMode="auto">
              <a:xfrm>
                <a:off x="2794001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5" name="Freeform 227"/>
              <p:cNvSpPr/>
              <p:nvPr/>
            </p:nvSpPr>
            <p:spPr bwMode="auto">
              <a:xfrm>
                <a:off x="2854326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6" name="Freeform 228"/>
              <p:cNvSpPr/>
              <p:nvPr/>
            </p:nvSpPr>
            <p:spPr bwMode="auto">
              <a:xfrm>
                <a:off x="2794001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7" name="Freeform 229"/>
              <p:cNvSpPr/>
              <p:nvPr/>
            </p:nvSpPr>
            <p:spPr bwMode="auto">
              <a:xfrm>
                <a:off x="2854326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8" name="Freeform 230"/>
              <p:cNvSpPr/>
              <p:nvPr/>
            </p:nvSpPr>
            <p:spPr bwMode="auto">
              <a:xfrm>
                <a:off x="2913063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9" name="Freeform 231"/>
              <p:cNvSpPr/>
              <p:nvPr/>
            </p:nvSpPr>
            <p:spPr bwMode="auto">
              <a:xfrm>
                <a:off x="2973388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00" name="Freeform 232"/>
              <p:cNvSpPr/>
              <p:nvPr/>
            </p:nvSpPr>
            <p:spPr bwMode="auto">
              <a:xfrm>
                <a:off x="2913063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01" name="Freeform 233"/>
              <p:cNvSpPr/>
              <p:nvPr/>
            </p:nvSpPr>
            <p:spPr bwMode="auto">
              <a:xfrm>
                <a:off x="2973388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defTabSz="724535">
                  <a:defRPr/>
                </a:pPr>
                <a:endParaRPr lang="zh-CN" altLang="en-US" sz="2400">
                  <a:solidFill>
                    <a:prstClr val="black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905" name="矩形 904"/>
          <p:cNvSpPr/>
          <p:nvPr/>
        </p:nvSpPr>
        <p:spPr>
          <a:xfrm>
            <a:off x="872391" y="4778104"/>
            <a:ext cx="314208" cy="190662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CPU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06" name="矩形 905"/>
          <p:cNvSpPr/>
          <p:nvPr/>
        </p:nvSpPr>
        <p:spPr>
          <a:xfrm>
            <a:off x="1251361" y="4778104"/>
            <a:ext cx="314208" cy="190662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07" name="矩形 906"/>
          <p:cNvSpPr/>
          <p:nvPr/>
        </p:nvSpPr>
        <p:spPr>
          <a:xfrm>
            <a:off x="1630331" y="4778104"/>
            <a:ext cx="314208" cy="190662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CPU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08" name="矩形 907"/>
          <p:cNvSpPr/>
          <p:nvPr/>
        </p:nvSpPr>
        <p:spPr>
          <a:xfrm>
            <a:off x="2009302" y="4778104"/>
            <a:ext cx="314208" cy="190662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09" name="矩形 908"/>
          <p:cNvSpPr/>
          <p:nvPr/>
        </p:nvSpPr>
        <p:spPr>
          <a:xfrm>
            <a:off x="502094" y="4778104"/>
            <a:ext cx="314208" cy="190662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21291" y="4732847"/>
            <a:ext cx="1974871" cy="275477"/>
          </a:xfrm>
          <a:prstGeom prst="rect">
            <a:avLst/>
          </a:prstGeom>
          <a:noFill/>
          <a:ln w="12700">
            <a:solidFill>
              <a:srgbClr val="6EA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10" name="矩形 909"/>
          <p:cNvSpPr/>
          <p:nvPr/>
        </p:nvSpPr>
        <p:spPr>
          <a:xfrm>
            <a:off x="875078" y="5120888"/>
            <a:ext cx="314208" cy="190662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CPU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11" name="矩形 910"/>
          <p:cNvSpPr/>
          <p:nvPr/>
        </p:nvSpPr>
        <p:spPr>
          <a:xfrm>
            <a:off x="1254048" y="5120888"/>
            <a:ext cx="314208" cy="190662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12" name="矩形 911"/>
          <p:cNvSpPr/>
          <p:nvPr/>
        </p:nvSpPr>
        <p:spPr>
          <a:xfrm>
            <a:off x="1633018" y="5120888"/>
            <a:ext cx="314208" cy="190662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CPU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13" name="矩形 912"/>
          <p:cNvSpPr/>
          <p:nvPr/>
        </p:nvSpPr>
        <p:spPr>
          <a:xfrm>
            <a:off x="2011989" y="5120888"/>
            <a:ext cx="314208" cy="190662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14" name="矩形 913"/>
          <p:cNvSpPr/>
          <p:nvPr/>
        </p:nvSpPr>
        <p:spPr>
          <a:xfrm>
            <a:off x="504781" y="5120888"/>
            <a:ext cx="314208" cy="190662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15" name="矩形 914"/>
          <p:cNvSpPr/>
          <p:nvPr/>
        </p:nvSpPr>
        <p:spPr>
          <a:xfrm>
            <a:off x="423978" y="5075631"/>
            <a:ext cx="1974871" cy="275477"/>
          </a:xfrm>
          <a:prstGeom prst="rect">
            <a:avLst/>
          </a:prstGeom>
          <a:noFill/>
          <a:ln w="12700">
            <a:solidFill>
              <a:srgbClr val="6EA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16" name="矩形 915"/>
          <p:cNvSpPr/>
          <p:nvPr/>
        </p:nvSpPr>
        <p:spPr>
          <a:xfrm>
            <a:off x="868586" y="5484780"/>
            <a:ext cx="314208" cy="190662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CPU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17" name="矩形 916"/>
          <p:cNvSpPr/>
          <p:nvPr/>
        </p:nvSpPr>
        <p:spPr>
          <a:xfrm>
            <a:off x="1247556" y="5484780"/>
            <a:ext cx="314208" cy="190662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18" name="矩形 917"/>
          <p:cNvSpPr/>
          <p:nvPr/>
        </p:nvSpPr>
        <p:spPr>
          <a:xfrm>
            <a:off x="1626526" y="5484780"/>
            <a:ext cx="314208" cy="190662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CPU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19" name="矩形 918"/>
          <p:cNvSpPr/>
          <p:nvPr/>
        </p:nvSpPr>
        <p:spPr>
          <a:xfrm>
            <a:off x="2005497" y="5484780"/>
            <a:ext cx="314208" cy="190662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20" name="矩形 919"/>
          <p:cNvSpPr/>
          <p:nvPr/>
        </p:nvSpPr>
        <p:spPr>
          <a:xfrm>
            <a:off x="498289" y="5484780"/>
            <a:ext cx="314208" cy="190662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SSD</a:t>
            </a:r>
            <a:endParaRPr kumimoji="0" lang="en-US" altLang="zh-CN" sz="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921" name="矩形 920"/>
          <p:cNvSpPr/>
          <p:nvPr/>
        </p:nvSpPr>
        <p:spPr>
          <a:xfrm>
            <a:off x="417486" y="5439523"/>
            <a:ext cx="1974871" cy="275477"/>
          </a:xfrm>
          <a:prstGeom prst="rect">
            <a:avLst/>
          </a:prstGeom>
          <a:noFill/>
          <a:ln w="12700">
            <a:solidFill>
              <a:srgbClr val="6EA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pic>
        <p:nvPicPr>
          <p:cNvPr id="922" name="图片 9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1396" y="5953128"/>
            <a:ext cx="464185" cy="384810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412625" y="6324600"/>
            <a:ext cx="1974871" cy="781122"/>
            <a:chOff x="412625" y="6479427"/>
            <a:chExt cx="1974871" cy="781122"/>
          </a:xfrm>
        </p:grpSpPr>
        <p:sp>
          <p:nvSpPr>
            <p:cNvPr id="923" name="矩形: 圆角 922"/>
            <p:cNvSpPr/>
            <p:nvPr/>
          </p:nvSpPr>
          <p:spPr>
            <a:xfrm>
              <a:off x="412625" y="6479427"/>
              <a:ext cx="1974871" cy="776099"/>
            </a:xfrm>
            <a:prstGeom prst="roundRect">
              <a:avLst>
                <a:gd name="adj" fmla="val 1018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81" name="object 9"/>
            <p:cNvSpPr/>
            <p:nvPr/>
          </p:nvSpPr>
          <p:spPr>
            <a:xfrm>
              <a:off x="519732" y="7140234"/>
              <a:ext cx="1683674" cy="68836"/>
            </a:xfrm>
            <a:custGeom>
              <a:avLst/>
              <a:gdLst/>
              <a:ahLst/>
              <a:cxnLst/>
              <a:rect l="l" t="t" r="r" b="b"/>
              <a:pathLst>
                <a:path w="2026285" h="732790">
                  <a:moveTo>
                    <a:pt x="0" y="732650"/>
                  </a:moveTo>
                  <a:lnTo>
                    <a:pt x="2025904" y="732650"/>
                  </a:lnTo>
                  <a:lnTo>
                    <a:pt x="2025904" y="0"/>
                  </a:lnTo>
                  <a:lnTo>
                    <a:pt x="0" y="0"/>
                  </a:lnTo>
                  <a:lnTo>
                    <a:pt x="0" y="73265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82" name="Freeform 219"/>
            <p:cNvSpPr>
              <a:spLocks noEditPoints="1"/>
            </p:cNvSpPr>
            <p:nvPr/>
          </p:nvSpPr>
          <p:spPr bwMode="auto">
            <a:xfrm>
              <a:off x="1295998" y="7072882"/>
              <a:ext cx="128870" cy="136107"/>
            </a:xfrm>
            <a:custGeom>
              <a:avLst/>
              <a:gdLst>
                <a:gd name="T0" fmla="*/ 359 w 378"/>
                <a:gd name="T1" fmla="*/ 192 h 480"/>
                <a:gd name="T2" fmla="*/ 359 w 378"/>
                <a:gd name="T3" fmla="*/ 192 h 480"/>
                <a:gd name="T4" fmla="*/ 189 w 378"/>
                <a:gd name="T5" fmla="*/ 271 h 480"/>
                <a:gd name="T6" fmla="*/ 20 w 378"/>
                <a:gd name="T7" fmla="*/ 192 h 480"/>
                <a:gd name="T8" fmla="*/ 20 w 378"/>
                <a:gd name="T9" fmla="*/ 143 h 480"/>
                <a:gd name="T10" fmla="*/ 189 w 378"/>
                <a:gd name="T11" fmla="*/ 197 h 480"/>
                <a:gd name="T12" fmla="*/ 359 w 378"/>
                <a:gd name="T13" fmla="*/ 143 h 480"/>
                <a:gd name="T14" fmla="*/ 359 w 378"/>
                <a:gd name="T15" fmla="*/ 192 h 480"/>
                <a:gd name="T16" fmla="*/ 189 w 378"/>
                <a:gd name="T17" fmla="*/ 359 h 480"/>
                <a:gd name="T18" fmla="*/ 189 w 378"/>
                <a:gd name="T19" fmla="*/ 359 h 480"/>
                <a:gd name="T20" fmla="*/ 20 w 378"/>
                <a:gd name="T21" fmla="*/ 280 h 480"/>
                <a:gd name="T22" fmla="*/ 20 w 378"/>
                <a:gd name="T23" fmla="*/ 236 h 480"/>
                <a:gd name="T24" fmla="*/ 189 w 378"/>
                <a:gd name="T25" fmla="*/ 291 h 480"/>
                <a:gd name="T26" fmla="*/ 359 w 378"/>
                <a:gd name="T27" fmla="*/ 236 h 480"/>
                <a:gd name="T28" fmla="*/ 359 w 378"/>
                <a:gd name="T29" fmla="*/ 280 h 480"/>
                <a:gd name="T30" fmla="*/ 189 w 378"/>
                <a:gd name="T31" fmla="*/ 359 h 480"/>
                <a:gd name="T32" fmla="*/ 189 w 378"/>
                <a:gd name="T33" fmla="*/ 20 h 480"/>
                <a:gd name="T34" fmla="*/ 189 w 378"/>
                <a:gd name="T35" fmla="*/ 20 h 480"/>
                <a:gd name="T36" fmla="*/ 359 w 378"/>
                <a:gd name="T37" fmla="*/ 99 h 480"/>
                <a:gd name="T38" fmla="*/ 189 w 378"/>
                <a:gd name="T39" fmla="*/ 178 h 480"/>
                <a:gd name="T40" fmla="*/ 20 w 378"/>
                <a:gd name="T41" fmla="*/ 99 h 480"/>
                <a:gd name="T42" fmla="*/ 189 w 378"/>
                <a:gd name="T43" fmla="*/ 20 h 480"/>
                <a:gd name="T44" fmla="*/ 189 w 378"/>
                <a:gd name="T45" fmla="*/ 0 h 480"/>
                <a:gd name="T46" fmla="*/ 189 w 378"/>
                <a:gd name="T47" fmla="*/ 0 h 480"/>
                <a:gd name="T48" fmla="*/ 0 w 378"/>
                <a:gd name="T49" fmla="*/ 99 h 480"/>
                <a:gd name="T50" fmla="*/ 0 w 378"/>
                <a:gd name="T51" fmla="*/ 102 h 480"/>
                <a:gd name="T52" fmla="*/ 0 w 378"/>
                <a:gd name="T53" fmla="*/ 104 h 480"/>
                <a:gd name="T54" fmla="*/ 0 w 378"/>
                <a:gd name="T55" fmla="*/ 236 h 480"/>
                <a:gd name="T56" fmla="*/ 0 w 378"/>
                <a:gd name="T57" fmla="*/ 368 h 480"/>
                <a:gd name="T58" fmla="*/ 0 w 378"/>
                <a:gd name="T59" fmla="*/ 369 h 480"/>
                <a:gd name="T60" fmla="*/ 0 w 378"/>
                <a:gd name="T61" fmla="*/ 369 h 480"/>
                <a:gd name="T62" fmla="*/ 189 w 378"/>
                <a:gd name="T63" fmla="*/ 467 h 480"/>
                <a:gd name="T64" fmla="*/ 230 w 378"/>
                <a:gd name="T65" fmla="*/ 464 h 480"/>
                <a:gd name="T66" fmla="*/ 260 w 378"/>
                <a:gd name="T67" fmla="*/ 476 h 480"/>
                <a:gd name="T68" fmla="*/ 277 w 378"/>
                <a:gd name="T69" fmla="*/ 444 h 480"/>
                <a:gd name="T70" fmla="*/ 245 w 378"/>
                <a:gd name="T71" fmla="*/ 427 h 480"/>
                <a:gd name="T72" fmla="*/ 228 w 378"/>
                <a:gd name="T73" fmla="*/ 445 h 480"/>
                <a:gd name="T74" fmla="*/ 189 w 378"/>
                <a:gd name="T75" fmla="*/ 447 h 480"/>
                <a:gd name="T76" fmla="*/ 20 w 378"/>
                <a:gd name="T77" fmla="*/ 368 h 480"/>
                <a:gd name="T78" fmla="*/ 20 w 378"/>
                <a:gd name="T79" fmla="*/ 325 h 480"/>
                <a:gd name="T80" fmla="*/ 189 w 378"/>
                <a:gd name="T81" fmla="*/ 379 h 480"/>
                <a:gd name="T82" fmla="*/ 359 w 378"/>
                <a:gd name="T83" fmla="*/ 324 h 480"/>
                <a:gd name="T84" fmla="*/ 359 w 378"/>
                <a:gd name="T85" fmla="*/ 368 h 480"/>
                <a:gd name="T86" fmla="*/ 339 w 378"/>
                <a:gd name="T87" fmla="*/ 404 h 480"/>
                <a:gd name="T88" fmla="*/ 320 w 378"/>
                <a:gd name="T89" fmla="*/ 403 h 480"/>
                <a:gd name="T90" fmla="*/ 304 w 378"/>
                <a:gd name="T91" fmla="*/ 435 h 480"/>
                <a:gd name="T92" fmla="*/ 336 w 378"/>
                <a:gd name="T93" fmla="*/ 452 h 480"/>
                <a:gd name="T94" fmla="*/ 353 w 378"/>
                <a:gd name="T95" fmla="*/ 420 h 480"/>
                <a:gd name="T96" fmla="*/ 352 w 378"/>
                <a:gd name="T97" fmla="*/ 419 h 480"/>
                <a:gd name="T98" fmla="*/ 378 w 378"/>
                <a:gd name="T99" fmla="*/ 369 h 480"/>
                <a:gd name="T100" fmla="*/ 378 w 378"/>
                <a:gd name="T101" fmla="*/ 303 h 480"/>
                <a:gd name="T102" fmla="*/ 378 w 378"/>
                <a:gd name="T103" fmla="*/ 303 h 480"/>
                <a:gd name="T104" fmla="*/ 378 w 378"/>
                <a:gd name="T105" fmla="*/ 302 h 480"/>
                <a:gd name="T106" fmla="*/ 378 w 378"/>
                <a:gd name="T107" fmla="*/ 280 h 480"/>
                <a:gd name="T108" fmla="*/ 378 w 378"/>
                <a:gd name="T109" fmla="*/ 236 h 480"/>
                <a:gd name="T110" fmla="*/ 378 w 378"/>
                <a:gd name="T111" fmla="*/ 104 h 480"/>
                <a:gd name="T112" fmla="*/ 378 w 378"/>
                <a:gd name="T113" fmla="*/ 104 h 480"/>
                <a:gd name="T114" fmla="*/ 378 w 378"/>
                <a:gd name="T115" fmla="*/ 99 h 480"/>
                <a:gd name="T116" fmla="*/ 189 w 378"/>
                <a:gd name="T11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8" h="480">
                  <a:moveTo>
                    <a:pt x="359" y="192"/>
                  </a:moveTo>
                  <a:lnTo>
                    <a:pt x="359" y="192"/>
                  </a:lnTo>
                  <a:cubicBezTo>
                    <a:pt x="359" y="235"/>
                    <a:pt x="281" y="271"/>
                    <a:pt x="189" y="271"/>
                  </a:cubicBezTo>
                  <a:cubicBezTo>
                    <a:pt x="97" y="271"/>
                    <a:pt x="20" y="235"/>
                    <a:pt x="20" y="192"/>
                  </a:cubicBezTo>
                  <a:lnTo>
                    <a:pt x="20" y="143"/>
                  </a:lnTo>
                  <a:cubicBezTo>
                    <a:pt x="50" y="176"/>
                    <a:pt x="114" y="197"/>
                    <a:pt x="189" y="197"/>
                  </a:cubicBezTo>
                  <a:cubicBezTo>
                    <a:pt x="264" y="197"/>
                    <a:pt x="328" y="176"/>
                    <a:pt x="359" y="143"/>
                  </a:cubicBezTo>
                  <a:lnTo>
                    <a:pt x="359" y="192"/>
                  </a:lnTo>
                  <a:close/>
                  <a:moveTo>
                    <a:pt x="189" y="359"/>
                  </a:moveTo>
                  <a:lnTo>
                    <a:pt x="189" y="359"/>
                  </a:lnTo>
                  <a:cubicBezTo>
                    <a:pt x="97" y="359"/>
                    <a:pt x="20" y="323"/>
                    <a:pt x="20" y="280"/>
                  </a:cubicBezTo>
                  <a:lnTo>
                    <a:pt x="20" y="236"/>
                  </a:lnTo>
                  <a:cubicBezTo>
                    <a:pt x="50" y="269"/>
                    <a:pt x="114" y="291"/>
                    <a:pt x="189" y="291"/>
                  </a:cubicBezTo>
                  <a:cubicBezTo>
                    <a:pt x="264" y="291"/>
                    <a:pt x="328" y="269"/>
                    <a:pt x="359" y="236"/>
                  </a:cubicBezTo>
                  <a:lnTo>
                    <a:pt x="359" y="280"/>
                  </a:lnTo>
                  <a:cubicBezTo>
                    <a:pt x="359" y="323"/>
                    <a:pt x="281" y="359"/>
                    <a:pt x="189" y="359"/>
                  </a:cubicBezTo>
                  <a:close/>
                  <a:moveTo>
                    <a:pt x="189" y="20"/>
                  </a:moveTo>
                  <a:lnTo>
                    <a:pt x="189" y="20"/>
                  </a:lnTo>
                  <a:cubicBezTo>
                    <a:pt x="281" y="20"/>
                    <a:pt x="359" y="56"/>
                    <a:pt x="359" y="99"/>
                  </a:cubicBezTo>
                  <a:cubicBezTo>
                    <a:pt x="359" y="142"/>
                    <a:pt x="281" y="178"/>
                    <a:pt x="189" y="178"/>
                  </a:cubicBezTo>
                  <a:cubicBezTo>
                    <a:pt x="97" y="178"/>
                    <a:pt x="20" y="142"/>
                    <a:pt x="20" y="99"/>
                  </a:cubicBezTo>
                  <a:cubicBezTo>
                    <a:pt x="20" y="56"/>
                    <a:pt x="97" y="20"/>
                    <a:pt x="189" y="20"/>
                  </a:cubicBezTo>
                  <a:close/>
                  <a:moveTo>
                    <a:pt x="189" y="0"/>
                  </a:moveTo>
                  <a:lnTo>
                    <a:pt x="189" y="0"/>
                  </a:lnTo>
                  <a:cubicBezTo>
                    <a:pt x="83" y="0"/>
                    <a:pt x="0" y="44"/>
                    <a:pt x="0" y="99"/>
                  </a:cubicBezTo>
                  <a:cubicBezTo>
                    <a:pt x="0" y="100"/>
                    <a:pt x="0" y="101"/>
                    <a:pt x="0" y="102"/>
                  </a:cubicBezTo>
                  <a:cubicBezTo>
                    <a:pt x="0" y="103"/>
                    <a:pt x="0" y="103"/>
                    <a:pt x="0" y="104"/>
                  </a:cubicBezTo>
                  <a:lnTo>
                    <a:pt x="0" y="236"/>
                  </a:lnTo>
                  <a:lnTo>
                    <a:pt x="0" y="368"/>
                  </a:lnTo>
                  <a:lnTo>
                    <a:pt x="0" y="369"/>
                  </a:lnTo>
                  <a:cubicBezTo>
                    <a:pt x="0" y="369"/>
                    <a:pt x="0" y="369"/>
                    <a:pt x="0" y="369"/>
                  </a:cubicBezTo>
                  <a:cubicBezTo>
                    <a:pt x="1" y="424"/>
                    <a:pt x="84" y="467"/>
                    <a:pt x="189" y="467"/>
                  </a:cubicBezTo>
                  <a:cubicBezTo>
                    <a:pt x="203" y="467"/>
                    <a:pt x="217" y="466"/>
                    <a:pt x="230" y="464"/>
                  </a:cubicBezTo>
                  <a:cubicBezTo>
                    <a:pt x="236" y="474"/>
                    <a:pt x="248" y="480"/>
                    <a:pt x="260" y="476"/>
                  </a:cubicBezTo>
                  <a:cubicBezTo>
                    <a:pt x="274" y="472"/>
                    <a:pt x="281" y="457"/>
                    <a:pt x="277" y="444"/>
                  </a:cubicBezTo>
                  <a:cubicBezTo>
                    <a:pt x="273" y="430"/>
                    <a:pt x="258" y="423"/>
                    <a:pt x="245" y="427"/>
                  </a:cubicBezTo>
                  <a:cubicBezTo>
                    <a:pt x="236" y="430"/>
                    <a:pt x="230" y="436"/>
                    <a:pt x="228" y="445"/>
                  </a:cubicBezTo>
                  <a:cubicBezTo>
                    <a:pt x="215" y="446"/>
                    <a:pt x="202" y="447"/>
                    <a:pt x="189" y="447"/>
                  </a:cubicBezTo>
                  <a:cubicBezTo>
                    <a:pt x="97" y="447"/>
                    <a:pt x="20" y="411"/>
                    <a:pt x="20" y="368"/>
                  </a:cubicBezTo>
                  <a:lnTo>
                    <a:pt x="20" y="325"/>
                  </a:lnTo>
                  <a:cubicBezTo>
                    <a:pt x="50" y="357"/>
                    <a:pt x="114" y="379"/>
                    <a:pt x="189" y="379"/>
                  </a:cubicBezTo>
                  <a:cubicBezTo>
                    <a:pt x="264" y="379"/>
                    <a:pt x="328" y="357"/>
                    <a:pt x="359" y="324"/>
                  </a:cubicBezTo>
                  <a:lnTo>
                    <a:pt x="359" y="368"/>
                  </a:lnTo>
                  <a:cubicBezTo>
                    <a:pt x="359" y="383"/>
                    <a:pt x="349" y="395"/>
                    <a:pt x="339" y="404"/>
                  </a:cubicBezTo>
                  <a:cubicBezTo>
                    <a:pt x="333" y="402"/>
                    <a:pt x="327" y="401"/>
                    <a:pt x="320" y="403"/>
                  </a:cubicBezTo>
                  <a:cubicBezTo>
                    <a:pt x="307" y="407"/>
                    <a:pt x="299" y="422"/>
                    <a:pt x="304" y="435"/>
                  </a:cubicBezTo>
                  <a:cubicBezTo>
                    <a:pt x="308" y="449"/>
                    <a:pt x="322" y="456"/>
                    <a:pt x="336" y="452"/>
                  </a:cubicBezTo>
                  <a:cubicBezTo>
                    <a:pt x="349" y="448"/>
                    <a:pt x="357" y="434"/>
                    <a:pt x="353" y="420"/>
                  </a:cubicBezTo>
                  <a:cubicBezTo>
                    <a:pt x="352" y="420"/>
                    <a:pt x="352" y="419"/>
                    <a:pt x="352" y="419"/>
                  </a:cubicBezTo>
                  <a:cubicBezTo>
                    <a:pt x="369" y="404"/>
                    <a:pt x="378" y="387"/>
                    <a:pt x="378" y="369"/>
                  </a:cubicBezTo>
                  <a:lnTo>
                    <a:pt x="378" y="303"/>
                  </a:lnTo>
                  <a:lnTo>
                    <a:pt x="378" y="303"/>
                  </a:lnTo>
                  <a:cubicBezTo>
                    <a:pt x="378" y="302"/>
                    <a:pt x="378" y="302"/>
                    <a:pt x="378" y="302"/>
                  </a:cubicBezTo>
                  <a:lnTo>
                    <a:pt x="378" y="280"/>
                  </a:lnTo>
                  <a:lnTo>
                    <a:pt x="378" y="236"/>
                  </a:lnTo>
                  <a:lnTo>
                    <a:pt x="378" y="104"/>
                  </a:lnTo>
                  <a:lnTo>
                    <a:pt x="378" y="104"/>
                  </a:lnTo>
                  <a:cubicBezTo>
                    <a:pt x="378" y="102"/>
                    <a:pt x="378" y="101"/>
                    <a:pt x="378" y="99"/>
                  </a:cubicBezTo>
                  <a:cubicBezTo>
                    <a:pt x="378" y="4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solidFill>
                <a:srgbClr val="00B0F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83" name="Freeform 220"/>
            <p:cNvSpPr/>
            <p:nvPr/>
          </p:nvSpPr>
          <p:spPr bwMode="auto">
            <a:xfrm>
              <a:off x="1306216" y="7125982"/>
              <a:ext cx="9652" cy="7535"/>
            </a:xfrm>
            <a:custGeom>
              <a:avLst/>
              <a:gdLst>
                <a:gd name="T0" fmla="*/ 3 w 29"/>
                <a:gd name="T1" fmla="*/ 7 h 26"/>
                <a:gd name="T2" fmla="*/ 3 w 29"/>
                <a:gd name="T3" fmla="*/ 7 h 26"/>
                <a:gd name="T4" fmla="*/ 9 w 29"/>
                <a:gd name="T5" fmla="*/ 23 h 26"/>
                <a:gd name="T6" fmla="*/ 26 w 29"/>
                <a:gd name="T7" fmla="*/ 19 h 26"/>
                <a:gd name="T8" fmla="*/ 19 w 29"/>
                <a:gd name="T9" fmla="*/ 4 h 26"/>
                <a:gd name="T10" fmla="*/ 3 w 29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3" y="7"/>
                  </a:moveTo>
                  <a:lnTo>
                    <a:pt x="3" y="7"/>
                  </a:lnTo>
                  <a:cubicBezTo>
                    <a:pt x="0" y="12"/>
                    <a:pt x="3" y="19"/>
                    <a:pt x="9" y="23"/>
                  </a:cubicBezTo>
                  <a:cubicBezTo>
                    <a:pt x="16" y="26"/>
                    <a:pt x="23" y="24"/>
                    <a:pt x="26" y="19"/>
                  </a:cubicBezTo>
                  <a:cubicBezTo>
                    <a:pt x="29" y="14"/>
                    <a:pt x="26" y="7"/>
                    <a:pt x="19" y="4"/>
                  </a:cubicBezTo>
                  <a:cubicBezTo>
                    <a:pt x="13" y="0"/>
                    <a:pt x="5" y="2"/>
                    <a:pt x="3" y="7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84" name="Freeform 221"/>
            <p:cNvSpPr/>
            <p:nvPr/>
          </p:nvSpPr>
          <p:spPr bwMode="auto">
            <a:xfrm>
              <a:off x="1306216" y="7101022"/>
              <a:ext cx="9652" cy="7535"/>
            </a:xfrm>
            <a:custGeom>
              <a:avLst/>
              <a:gdLst>
                <a:gd name="T0" fmla="*/ 19 w 29"/>
                <a:gd name="T1" fmla="*/ 3 h 26"/>
                <a:gd name="T2" fmla="*/ 19 w 29"/>
                <a:gd name="T3" fmla="*/ 3 h 26"/>
                <a:gd name="T4" fmla="*/ 3 w 29"/>
                <a:gd name="T5" fmla="*/ 7 h 26"/>
                <a:gd name="T6" fmla="*/ 9 w 29"/>
                <a:gd name="T7" fmla="*/ 22 h 26"/>
                <a:gd name="T8" fmla="*/ 26 w 29"/>
                <a:gd name="T9" fmla="*/ 19 h 26"/>
                <a:gd name="T10" fmla="*/ 19 w 29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9" y="3"/>
                  </a:moveTo>
                  <a:lnTo>
                    <a:pt x="19" y="3"/>
                  </a:lnTo>
                  <a:cubicBezTo>
                    <a:pt x="13" y="0"/>
                    <a:pt x="5" y="2"/>
                    <a:pt x="3" y="7"/>
                  </a:cubicBezTo>
                  <a:cubicBezTo>
                    <a:pt x="0" y="12"/>
                    <a:pt x="3" y="19"/>
                    <a:pt x="9" y="22"/>
                  </a:cubicBezTo>
                  <a:cubicBezTo>
                    <a:pt x="16" y="26"/>
                    <a:pt x="23" y="24"/>
                    <a:pt x="26" y="19"/>
                  </a:cubicBezTo>
                  <a:cubicBezTo>
                    <a:pt x="29" y="13"/>
                    <a:pt x="26" y="7"/>
                    <a:pt x="19" y="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85" name="Freeform 222"/>
            <p:cNvSpPr/>
            <p:nvPr/>
          </p:nvSpPr>
          <p:spPr bwMode="auto">
            <a:xfrm>
              <a:off x="1306216" y="7076061"/>
              <a:ext cx="9652" cy="7065"/>
            </a:xfrm>
            <a:custGeom>
              <a:avLst/>
              <a:gdLst>
                <a:gd name="T0" fmla="*/ 19 w 29"/>
                <a:gd name="T1" fmla="*/ 3 h 25"/>
                <a:gd name="T2" fmla="*/ 19 w 29"/>
                <a:gd name="T3" fmla="*/ 3 h 25"/>
                <a:gd name="T4" fmla="*/ 3 w 29"/>
                <a:gd name="T5" fmla="*/ 6 h 25"/>
                <a:gd name="T6" fmla="*/ 9 w 29"/>
                <a:gd name="T7" fmla="*/ 22 h 25"/>
                <a:gd name="T8" fmla="*/ 26 w 29"/>
                <a:gd name="T9" fmla="*/ 18 h 25"/>
                <a:gd name="T10" fmla="*/ 19 w 29"/>
                <a:gd name="T1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19" y="3"/>
                  </a:moveTo>
                  <a:lnTo>
                    <a:pt x="19" y="3"/>
                  </a:lnTo>
                  <a:cubicBezTo>
                    <a:pt x="13" y="0"/>
                    <a:pt x="5" y="1"/>
                    <a:pt x="3" y="6"/>
                  </a:cubicBezTo>
                  <a:cubicBezTo>
                    <a:pt x="0" y="12"/>
                    <a:pt x="3" y="19"/>
                    <a:pt x="9" y="22"/>
                  </a:cubicBezTo>
                  <a:cubicBezTo>
                    <a:pt x="16" y="25"/>
                    <a:pt x="23" y="24"/>
                    <a:pt x="26" y="18"/>
                  </a:cubicBezTo>
                  <a:cubicBezTo>
                    <a:pt x="29" y="13"/>
                    <a:pt x="26" y="6"/>
                    <a:pt x="19" y="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86" name="Freeform 219"/>
            <p:cNvSpPr>
              <a:spLocks noEditPoints="1"/>
            </p:cNvSpPr>
            <p:nvPr/>
          </p:nvSpPr>
          <p:spPr bwMode="auto">
            <a:xfrm>
              <a:off x="1546114" y="7072882"/>
              <a:ext cx="128870" cy="136107"/>
            </a:xfrm>
            <a:custGeom>
              <a:avLst/>
              <a:gdLst>
                <a:gd name="T0" fmla="*/ 359 w 378"/>
                <a:gd name="T1" fmla="*/ 192 h 480"/>
                <a:gd name="T2" fmla="*/ 359 w 378"/>
                <a:gd name="T3" fmla="*/ 192 h 480"/>
                <a:gd name="T4" fmla="*/ 189 w 378"/>
                <a:gd name="T5" fmla="*/ 271 h 480"/>
                <a:gd name="T6" fmla="*/ 20 w 378"/>
                <a:gd name="T7" fmla="*/ 192 h 480"/>
                <a:gd name="T8" fmla="*/ 20 w 378"/>
                <a:gd name="T9" fmla="*/ 143 h 480"/>
                <a:gd name="T10" fmla="*/ 189 w 378"/>
                <a:gd name="T11" fmla="*/ 197 h 480"/>
                <a:gd name="T12" fmla="*/ 359 w 378"/>
                <a:gd name="T13" fmla="*/ 143 h 480"/>
                <a:gd name="T14" fmla="*/ 359 w 378"/>
                <a:gd name="T15" fmla="*/ 192 h 480"/>
                <a:gd name="T16" fmla="*/ 189 w 378"/>
                <a:gd name="T17" fmla="*/ 359 h 480"/>
                <a:gd name="T18" fmla="*/ 189 w 378"/>
                <a:gd name="T19" fmla="*/ 359 h 480"/>
                <a:gd name="T20" fmla="*/ 20 w 378"/>
                <a:gd name="T21" fmla="*/ 280 h 480"/>
                <a:gd name="T22" fmla="*/ 20 w 378"/>
                <a:gd name="T23" fmla="*/ 236 h 480"/>
                <a:gd name="T24" fmla="*/ 189 w 378"/>
                <a:gd name="T25" fmla="*/ 291 h 480"/>
                <a:gd name="T26" fmla="*/ 359 w 378"/>
                <a:gd name="T27" fmla="*/ 236 h 480"/>
                <a:gd name="T28" fmla="*/ 359 w 378"/>
                <a:gd name="T29" fmla="*/ 280 h 480"/>
                <a:gd name="T30" fmla="*/ 189 w 378"/>
                <a:gd name="T31" fmla="*/ 359 h 480"/>
                <a:gd name="T32" fmla="*/ 189 w 378"/>
                <a:gd name="T33" fmla="*/ 20 h 480"/>
                <a:gd name="T34" fmla="*/ 189 w 378"/>
                <a:gd name="T35" fmla="*/ 20 h 480"/>
                <a:gd name="T36" fmla="*/ 359 w 378"/>
                <a:gd name="T37" fmla="*/ 99 h 480"/>
                <a:gd name="T38" fmla="*/ 189 w 378"/>
                <a:gd name="T39" fmla="*/ 178 h 480"/>
                <a:gd name="T40" fmla="*/ 20 w 378"/>
                <a:gd name="T41" fmla="*/ 99 h 480"/>
                <a:gd name="T42" fmla="*/ 189 w 378"/>
                <a:gd name="T43" fmla="*/ 20 h 480"/>
                <a:gd name="T44" fmla="*/ 189 w 378"/>
                <a:gd name="T45" fmla="*/ 0 h 480"/>
                <a:gd name="T46" fmla="*/ 189 w 378"/>
                <a:gd name="T47" fmla="*/ 0 h 480"/>
                <a:gd name="T48" fmla="*/ 0 w 378"/>
                <a:gd name="T49" fmla="*/ 99 h 480"/>
                <a:gd name="T50" fmla="*/ 0 w 378"/>
                <a:gd name="T51" fmla="*/ 102 h 480"/>
                <a:gd name="T52" fmla="*/ 0 w 378"/>
                <a:gd name="T53" fmla="*/ 104 h 480"/>
                <a:gd name="T54" fmla="*/ 0 w 378"/>
                <a:gd name="T55" fmla="*/ 236 h 480"/>
                <a:gd name="T56" fmla="*/ 0 w 378"/>
                <a:gd name="T57" fmla="*/ 368 h 480"/>
                <a:gd name="T58" fmla="*/ 0 w 378"/>
                <a:gd name="T59" fmla="*/ 369 h 480"/>
                <a:gd name="T60" fmla="*/ 0 w 378"/>
                <a:gd name="T61" fmla="*/ 369 h 480"/>
                <a:gd name="T62" fmla="*/ 189 w 378"/>
                <a:gd name="T63" fmla="*/ 467 h 480"/>
                <a:gd name="T64" fmla="*/ 230 w 378"/>
                <a:gd name="T65" fmla="*/ 464 h 480"/>
                <a:gd name="T66" fmla="*/ 260 w 378"/>
                <a:gd name="T67" fmla="*/ 476 h 480"/>
                <a:gd name="T68" fmla="*/ 277 w 378"/>
                <a:gd name="T69" fmla="*/ 444 h 480"/>
                <a:gd name="T70" fmla="*/ 245 w 378"/>
                <a:gd name="T71" fmla="*/ 427 h 480"/>
                <a:gd name="T72" fmla="*/ 228 w 378"/>
                <a:gd name="T73" fmla="*/ 445 h 480"/>
                <a:gd name="T74" fmla="*/ 189 w 378"/>
                <a:gd name="T75" fmla="*/ 447 h 480"/>
                <a:gd name="T76" fmla="*/ 20 w 378"/>
                <a:gd name="T77" fmla="*/ 368 h 480"/>
                <a:gd name="T78" fmla="*/ 20 w 378"/>
                <a:gd name="T79" fmla="*/ 325 h 480"/>
                <a:gd name="T80" fmla="*/ 189 w 378"/>
                <a:gd name="T81" fmla="*/ 379 h 480"/>
                <a:gd name="T82" fmla="*/ 359 w 378"/>
                <a:gd name="T83" fmla="*/ 324 h 480"/>
                <a:gd name="T84" fmla="*/ 359 w 378"/>
                <a:gd name="T85" fmla="*/ 368 h 480"/>
                <a:gd name="T86" fmla="*/ 339 w 378"/>
                <a:gd name="T87" fmla="*/ 404 h 480"/>
                <a:gd name="T88" fmla="*/ 320 w 378"/>
                <a:gd name="T89" fmla="*/ 403 h 480"/>
                <a:gd name="T90" fmla="*/ 304 w 378"/>
                <a:gd name="T91" fmla="*/ 435 h 480"/>
                <a:gd name="T92" fmla="*/ 336 w 378"/>
                <a:gd name="T93" fmla="*/ 452 h 480"/>
                <a:gd name="T94" fmla="*/ 353 w 378"/>
                <a:gd name="T95" fmla="*/ 420 h 480"/>
                <a:gd name="T96" fmla="*/ 352 w 378"/>
                <a:gd name="T97" fmla="*/ 419 h 480"/>
                <a:gd name="T98" fmla="*/ 378 w 378"/>
                <a:gd name="T99" fmla="*/ 369 h 480"/>
                <a:gd name="T100" fmla="*/ 378 w 378"/>
                <a:gd name="T101" fmla="*/ 303 h 480"/>
                <a:gd name="T102" fmla="*/ 378 w 378"/>
                <a:gd name="T103" fmla="*/ 303 h 480"/>
                <a:gd name="T104" fmla="*/ 378 w 378"/>
                <a:gd name="T105" fmla="*/ 302 h 480"/>
                <a:gd name="T106" fmla="*/ 378 w 378"/>
                <a:gd name="T107" fmla="*/ 280 h 480"/>
                <a:gd name="T108" fmla="*/ 378 w 378"/>
                <a:gd name="T109" fmla="*/ 236 h 480"/>
                <a:gd name="T110" fmla="*/ 378 w 378"/>
                <a:gd name="T111" fmla="*/ 104 h 480"/>
                <a:gd name="T112" fmla="*/ 378 w 378"/>
                <a:gd name="T113" fmla="*/ 104 h 480"/>
                <a:gd name="T114" fmla="*/ 378 w 378"/>
                <a:gd name="T115" fmla="*/ 99 h 480"/>
                <a:gd name="T116" fmla="*/ 189 w 378"/>
                <a:gd name="T11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8" h="480">
                  <a:moveTo>
                    <a:pt x="359" y="192"/>
                  </a:moveTo>
                  <a:lnTo>
                    <a:pt x="359" y="192"/>
                  </a:lnTo>
                  <a:cubicBezTo>
                    <a:pt x="359" y="235"/>
                    <a:pt x="281" y="271"/>
                    <a:pt x="189" y="271"/>
                  </a:cubicBezTo>
                  <a:cubicBezTo>
                    <a:pt x="97" y="271"/>
                    <a:pt x="20" y="235"/>
                    <a:pt x="20" y="192"/>
                  </a:cubicBezTo>
                  <a:lnTo>
                    <a:pt x="20" y="143"/>
                  </a:lnTo>
                  <a:cubicBezTo>
                    <a:pt x="50" y="176"/>
                    <a:pt x="114" y="197"/>
                    <a:pt x="189" y="197"/>
                  </a:cubicBezTo>
                  <a:cubicBezTo>
                    <a:pt x="264" y="197"/>
                    <a:pt x="328" y="176"/>
                    <a:pt x="359" y="143"/>
                  </a:cubicBezTo>
                  <a:lnTo>
                    <a:pt x="359" y="192"/>
                  </a:lnTo>
                  <a:close/>
                  <a:moveTo>
                    <a:pt x="189" y="359"/>
                  </a:moveTo>
                  <a:lnTo>
                    <a:pt x="189" y="359"/>
                  </a:lnTo>
                  <a:cubicBezTo>
                    <a:pt x="97" y="359"/>
                    <a:pt x="20" y="323"/>
                    <a:pt x="20" y="280"/>
                  </a:cubicBezTo>
                  <a:lnTo>
                    <a:pt x="20" y="236"/>
                  </a:lnTo>
                  <a:cubicBezTo>
                    <a:pt x="50" y="269"/>
                    <a:pt x="114" y="291"/>
                    <a:pt x="189" y="291"/>
                  </a:cubicBezTo>
                  <a:cubicBezTo>
                    <a:pt x="264" y="291"/>
                    <a:pt x="328" y="269"/>
                    <a:pt x="359" y="236"/>
                  </a:cubicBezTo>
                  <a:lnTo>
                    <a:pt x="359" y="280"/>
                  </a:lnTo>
                  <a:cubicBezTo>
                    <a:pt x="359" y="323"/>
                    <a:pt x="281" y="359"/>
                    <a:pt x="189" y="359"/>
                  </a:cubicBezTo>
                  <a:close/>
                  <a:moveTo>
                    <a:pt x="189" y="20"/>
                  </a:moveTo>
                  <a:lnTo>
                    <a:pt x="189" y="20"/>
                  </a:lnTo>
                  <a:cubicBezTo>
                    <a:pt x="281" y="20"/>
                    <a:pt x="359" y="56"/>
                    <a:pt x="359" y="99"/>
                  </a:cubicBezTo>
                  <a:cubicBezTo>
                    <a:pt x="359" y="142"/>
                    <a:pt x="281" y="178"/>
                    <a:pt x="189" y="178"/>
                  </a:cubicBezTo>
                  <a:cubicBezTo>
                    <a:pt x="97" y="178"/>
                    <a:pt x="20" y="142"/>
                    <a:pt x="20" y="99"/>
                  </a:cubicBezTo>
                  <a:cubicBezTo>
                    <a:pt x="20" y="56"/>
                    <a:pt x="97" y="20"/>
                    <a:pt x="189" y="20"/>
                  </a:cubicBezTo>
                  <a:close/>
                  <a:moveTo>
                    <a:pt x="189" y="0"/>
                  </a:moveTo>
                  <a:lnTo>
                    <a:pt x="189" y="0"/>
                  </a:lnTo>
                  <a:cubicBezTo>
                    <a:pt x="83" y="0"/>
                    <a:pt x="0" y="44"/>
                    <a:pt x="0" y="99"/>
                  </a:cubicBezTo>
                  <a:cubicBezTo>
                    <a:pt x="0" y="100"/>
                    <a:pt x="0" y="101"/>
                    <a:pt x="0" y="102"/>
                  </a:cubicBezTo>
                  <a:cubicBezTo>
                    <a:pt x="0" y="103"/>
                    <a:pt x="0" y="103"/>
                    <a:pt x="0" y="104"/>
                  </a:cubicBezTo>
                  <a:lnTo>
                    <a:pt x="0" y="236"/>
                  </a:lnTo>
                  <a:lnTo>
                    <a:pt x="0" y="368"/>
                  </a:lnTo>
                  <a:lnTo>
                    <a:pt x="0" y="369"/>
                  </a:lnTo>
                  <a:cubicBezTo>
                    <a:pt x="0" y="369"/>
                    <a:pt x="0" y="369"/>
                    <a:pt x="0" y="369"/>
                  </a:cubicBezTo>
                  <a:cubicBezTo>
                    <a:pt x="1" y="424"/>
                    <a:pt x="84" y="467"/>
                    <a:pt x="189" y="467"/>
                  </a:cubicBezTo>
                  <a:cubicBezTo>
                    <a:pt x="203" y="467"/>
                    <a:pt x="217" y="466"/>
                    <a:pt x="230" y="464"/>
                  </a:cubicBezTo>
                  <a:cubicBezTo>
                    <a:pt x="236" y="474"/>
                    <a:pt x="248" y="480"/>
                    <a:pt x="260" y="476"/>
                  </a:cubicBezTo>
                  <a:cubicBezTo>
                    <a:pt x="274" y="472"/>
                    <a:pt x="281" y="457"/>
                    <a:pt x="277" y="444"/>
                  </a:cubicBezTo>
                  <a:cubicBezTo>
                    <a:pt x="273" y="430"/>
                    <a:pt x="258" y="423"/>
                    <a:pt x="245" y="427"/>
                  </a:cubicBezTo>
                  <a:cubicBezTo>
                    <a:pt x="236" y="430"/>
                    <a:pt x="230" y="436"/>
                    <a:pt x="228" y="445"/>
                  </a:cubicBezTo>
                  <a:cubicBezTo>
                    <a:pt x="215" y="446"/>
                    <a:pt x="202" y="447"/>
                    <a:pt x="189" y="447"/>
                  </a:cubicBezTo>
                  <a:cubicBezTo>
                    <a:pt x="97" y="447"/>
                    <a:pt x="20" y="411"/>
                    <a:pt x="20" y="368"/>
                  </a:cubicBezTo>
                  <a:lnTo>
                    <a:pt x="20" y="325"/>
                  </a:lnTo>
                  <a:cubicBezTo>
                    <a:pt x="50" y="357"/>
                    <a:pt x="114" y="379"/>
                    <a:pt x="189" y="379"/>
                  </a:cubicBezTo>
                  <a:cubicBezTo>
                    <a:pt x="264" y="379"/>
                    <a:pt x="328" y="357"/>
                    <a:pt x="359" y="324"/>
                  </a:cubicBezTo>
                  <a:lnTo>
                    <a:pt x="359" y="368"/>
                  </a:lnTo>
                  <a:cubicBezTo>
                    <a:pt x="359" y="383"/>
                    <a:pt x="349" y="395"/>
                    <a:pt x="339" y="404"/>
                  </a:cubicBezTo>
                  <a:cubicBezTo>
                    <a:pt x="333" y="402"/>
                    <a:pt x="327" y="401"/>
                    <a:pt x="320" y="403"/>
                  </a:cubicBezTo>
                  <a:cubicBezTo>
                    <a:pt x="307" y="407"/>
                    <a:pt x="299" y="422"/>
                    <a:pt x="304" y="435"/>
                  </a:cubicBezTo>
                  <a:cubicBezTo>
                    <a:pt x="308" y="449"/>
                    <a:pt x="322" y="456"/>
                    <a:pt x="336" y="452"/>
                  </a:cubicBezTo>
                  <a:cubicBezTo>
                    <a:pt x="349" y="448"/>
                    <a:pt x="357" y="434"/>
                    <a:pt x="353" y="420"/>
                  </a:cubicBezTo>
                  <a:cubicBezTo>
                    <a:pt x="352" y="420"/>
                    <a:pt x="352" y="419"/>
                    <a:pt x="352" y="419"/>
                  </a:cubicBezTo>
                  <a:cubicBezTo>
                    <a:pt x="369" y="404"/>
                    <a:pt x="378" y="387"/>
                    <a:pt x="378" y="369"/>
                  </a:cubicBezTo>
                  <a:lnTo>
                    <a:pt x="378" y="303"/>
                  </a:lnTo>
                  <a:lnTo>
                    <a:pt x="378" y="303"/>
                  </a:lnTo>
                  <a:cubicBezTo>
                    <a:pt x="378" y="302"/>
                    <a:pt x="378" y="302"/>
                    <a:pt x="378" y="302"/>
                  </a:cubicBezTo>
                  <a:lnTo>
                    <a:pt x="378" y="280"/>
                  </a:lnTo>
                  <a:lnTo>
                    <a:pt x="378" y="236"/>
                  </a:lnTo>
                  <a:lnTo>
                    <a:pt x="378" y="104"/>
                  </a:lnTo>
                  <a:lnTo>
                    <a:pt x="378" y="104"/>
                  </a:lnTo>
                  <a:cubicBezTo>
                    <a:pt x="378" y="102"/>
                    <a:pt x="378" y="101"/>
                    <a:pt x="378" y="99"/>
                  </a:cubicBezTo>
                  <a:cubicBezTo>
                    <a:pt x="378" y="4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solidFill>
                <a:srgbClr val="00B0F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87" name="Freeform 220"/>
            <p:cNvSpPr/>
            <p:nvPr/>
          </p:nvSpPr>
          <p:spPr bwMode="auto">
            <a:xfrm>
              <a:off x="1556332" y="7125982"/>
              <a:ext cx="9652" cy="7535"/>
            </a:xfrm>
            <a:custGeom>
              <a:avLst/>
              <a:gdLst>
                <a:gd name="T0" fmla="*/ 3 w 29"/>
                <a:gd name="T1" fmla="*/ 7 h 26"/>
                <a:gd name="T2" fmla="*/ 3 w 29"/>
                <a:gd name="T3" fmla="*/ 7 h 26"/>
                <a:gd name="T4" fmla="*/ 9 w 29"/>
                <a:gd name="T5" fmla="*/ 23 h 26"/>
                <a:gd name="T6" fmla="*/ 26 w 29"/>
                <a:gd name="T7" fmla="*/ 19 h 26"/>
                <a:gd name="T8" fmla="*/ 19 w 29"/>
                <a:gd name="T9" fmla="*/ 4 h 26"/>
                <a:gd name="T10" fmla="*/ 3 w 29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3" y="7"/>
                  </a:moveTo>
                  <a:lnTo>
                    <a:pt x="3" y="7"/>
                  </a:lnTo>
                  <a:cubicBezTo>
                    <a:pt x="0" y="12"/>
                    <a:pt x="3" y="19"/>
                    <a:pt x="9" y="23"/>
                  </a:cubicBezTo>
                  <a:cubicBezTo>
                    <a:pt x="16" y="26"/>
                    <a:pt x="23" y="24"/>
                    <a:pt x="26" y="19"/>
                  </a:cubicBezTo>
                  <a:cubicBezTo>
                    <a:pt x="29" y="14"/>
                    <a:pt x="26" y="7"/>
                    <a:pt x="19" y="4"/>
                  </a:cubicBezTo>
                  <a:cubicBezTo>
                    <a:pt x="13" y="0"/>
                    <a:pt x="5" y="2"/>
                    <a:pt x="3" y="7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88" name="Freeform 221"/>
            <p:cNvSpPr/>
            <p:nvPr/>
          </p:nvSpPr>
          <p:spPr bwMode="auto">
            <a:xfrm>
              <a:off x="1556332" y="7101022"/>
              <a:ext cx="9652" cy="7535"/>
            </a:xfrm>
            <a:custGeom>
              <a:avLst/>
              <a:gdLst>
                <a:gd name="T0" fmla="*/ 19 w 29"/>
                <a:gd name="T1" fmla="*/ 3 h 26"/>
                <a:gd name="T2" fmla="*/ 19 w 29"/>
                <a:gd name="T3" fmla="*/ 3 h 26"/>
                <a:gd name="T4" fmla="*/ 3 w 29"/>
                <a:gd name="T5" fmla="*/ 7 h 26"/>
                <a:gd name="T6" fmla="*/ 9 w 29"/>
                <a:gd name="T7" fmla="*/ 22 h 26"/>
                <a:gd name="T8" fmla="*/ 26 w 29"/>
                <a:gd name="T9" fmla="*/ 19 h 26"/>
                <a:gd name="T10" fmla="*/ 19 w 29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9" y="3"/>
                  </a:moveTo>
                  <a:lnTo>
                    <a:pt x="19" y="3"/>
                  </a:lnTo>
                  <a:cubicBezTo>
                    <a:pt x="13" y="0"/>
                    <a:pt x="5" y="2"/>
                    <a:pt x="3" y="7"/>
                  </a:cubicBezTo>
                  <a:cubicBezTo>
                    <a:pt x="0" y="12"/>
                    <a:pt x="3" y="19"/>
                    <a:pt x="9" y="22"/>
                  </a:cubicBezTo>
                  <a:cubicBezTo>
                    <a:pt x="16" y="26"/>
                    <a:pt x="23" y="24"/>
                    <a:pt x="26" y="19"/>
                  </a:cubicBezTo>
                  <a:cubicBezTo>
                    <a:pt x="29" y="13"/>
                    <a:pt x="26" y="7"/>
                    <a:pt x="19" y="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89" name="Freeform 222"/>
            <p:cNvSpPr/>
            <p:nvPr/>
          </p:nvSpPr>
          <p:spPr bwMode="auto">
            <a:xfrm>
              <a:off x="1556332" y="7076061"/>
              <a:ext cx="9652" cy="7065"/>
            </a:xfrm>
            <a:custGeom>
              <a:avLst/>
              <a:gdLst>
                <a:gd name="T0" fmla="*/ 19 w 29"/>
                <a:gd name="T1" fmla="*/ 3 h 25"/>
                <a:gd name="T2" fmla="*/ 19 w 29"/>
                <a:gd name="T3" fmla="*/ 3 h 25"/>
                <a:gd name="T4" fmla="*/ 3 w 29"/>
                <a:gd name="T5" fmla="*/ 6 h 25"/>
                <a:gd name="T6" fmla="*/ 9 w 29"/>
                <a:gd name="T7" fmla="*/ 22 h 25"/>
                <a:gd name="T8" fmla="*/ 26 w 29"/>
                <a:gd name="T9" fmla="*/ 18 h 25"/>
                <a:gd name="T10" fmla="*/ 19 w 29"/>
                <a:gd name="T1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19" y="3"/>
                  </a:moveTo>
                  <a:lnTo>
                    <a:pt x="19" y="3"/>
                  </a:lnTo>
                  <a:cubicBezTo>
                    <a:pt x="13" y="0"/>
                    <a:pt x="5" y="1"/>
                    <a:pt x="3" y="6"/>
                  </a:cubicBezTo>
                  <a:cubicBezTo>
                    <a:pt x="0" y="12"/>
                    <a:pt x="3" y="19"/>
                    <a:pt x="9" y="22"/>
                  </a:cubicBezTo>
                  <a:cubicBezTo>
                    <a:pt x="16" y="25"/>
                    <a:pt x="23" y="24"/>
                    <a:pt x="26" y="18"/>
                  </a:cubicBezTo>
                  <a:cubicBezTo>
                    <a:pt x="29" y="13"/>
                    <a:pt x="26" y="6"/>
                    <a:pt x="19" y="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1" name="Freeform 220"/>
            <p:cNvSpPr/>
            <p:nvPr/>
          </p:nvSpPr>
          <p:spPr bwMode="auto">
            <a:xfrm>
              <a:off x="1979876" y="7132864"/>
              <a:ext cx="9652" cy="7535"/>
            </a:xfrm>
            <a:custGeom>
              <a:avLst/>
              <a:gdLst>
                <a:gd name="T0" fmla="*/ 3 w 29"/>
                <a:gd name="T1" fmla="*/ 7 h 26"/>
                <a:gd name="T2" fmla="*/ 3 w 29"/>
                <a:gd name="T3" fmla="*/ 7 h 26"/>
                <a:gd name="T4" fmla="*/ 9 w 29"/>
                <a:gd name="T5" fmla="*/ 23 h 26"/>
                <a:gd name="T6" fmla="*/ 26 w 29"/>
                <a:gd name="T7" fmla="*/ 19 h 26"/>
                <a:gd name="T8" fmla="*/ 19 w 29"/>
                <a:gd name="T9" fmla="*/ 4 h 26"/>
                <a:gd name="T10" fmla="*/ 3 w 29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3" y="7"/>
                  </a:moveTo>
                  <a:lnTo>
                    <a:pt x="3" y="7"/>
                  </a:lnTo>
                  <a:cubicBezTo>
                    <a:pt x="0" y="12"/>
                    <a:pt x="3" y="19"/>
                    <a:pt x="9" y="23"/>
                  </a:cubicBezTo>
                  <a:cubicBezTo>
                    <a:pt x="16" y="26"/>
                    <a:pt x="23" y="24"/>
                    <a:pt x="26" y="19"/>
                  </a:cubicBezTo>
                  <a:cubicBezTo>
                    <a:pt x="29" y="14"/>
                    <a:pt x="26" y="7"/>
                    <a:pt x="19" y="4"/>
                  </a:cubicBezTo>
                  <a:cubicBezTo>
                    <a:pt x="13" y="0"/>
                    <a:pt x="5" y="2"/>
                    <a:pt x="3" y="7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2" name="Freeform 221"/>
            <p:cNvSpPr/>
            <p:nvPr/>
          </p:nvSpPr>
          <p:spPr bwMode="auto">
            <a:xfrm>
              <a:off x="1979876" y="7107903"/>
              <a:ext cx="9652" cy="7535"/>
            </a:xfrm>
            <a:custGeom>
              <a:avLst/>
              <a:gdLst>
                <a:gd name="T0" fmla="*/ 19 w 29"/>
                <a:gd name="T1" fmla="*/ 3 h 26"/>
                <a:gd name="T2" fmla="*/ 19 w 29"/>
                <a:gd name="T3" fmla="*/ 3 h 26"/>
                <a:gd name="T4" fmla="*/ 3 w 29"/>
                <a:gd name="T5" fmla="*/ 7 h 26"/>
                <a:gd name="T6" fmla="*/ 9 w 29"/>
                <a:gd name="T7" fmla="*/ 22 h 26"/>
                <a:gd name="T8" fmla="*/ 26 w 29"/>
                <a:gd name="T9" fmla="*/ 19 h 26"/>
                <a:gd name="T10" fmla="*/ 19 w 29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9" y="3"/>
                  </a:moveTo>
                  <a:lnTo>
                    <a:pt x="19" y="3"/>
                  </a:lnTo>
                  <a:cubicBezTo>
                    <a:pt x="13" y="0"/>
                    <a:pt x="5" y="2"/>
                    <a:pt x="3" y="7"/>
                  </a:cubicBezTo>
                  <a:cubicBezTo>
                    <a:pt x="0" y="12"/>
                    <a:pt x="3" y="19"/>
                    <a:pt x="9" y="22"/>
                  </a:cubicBezTo>
                  <a:cubicBezTo>
                    <a:pt x="16" y="26"/>
                    <a:pt x="23" y="24"/>
                    <a:pt x="26" y="19"/>
                  </a:cubicBezTo>
                  <a:cubicBezTo>
                    <a:pt x="29" y="13"/>
                    <a:pt x="26" y="7"/>
                    <a:pt x="19" y="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3" name="Freeform 222"/>
            <p:cNvSpPr/>
            <p:nvPr/>
          </p:nvSpPr>
          <p:spPr bwMode="auto">
            <a:xfrm>
              <a:off x="1979876" y="7082942"/>
              <a:ext cx="9652" cy="7065"/>
            </a:xfrm>
            <a:custGeom>
              <a:avLst/>
              <a:gdLst>
                <a:gd name="T0" fmla="*/ 19 w 29"/>
                <a:gd name="T1" fmla="*/ 3 h 25"/>
                <a:gd name="T2" fmla="*/ 19 w 29"/>
                <a:gd name="T3" fmla="*/ 3 h 25"/>
                <a:gd name="T4" fmla="*/ 3 w 29"/>
                <a:gd name="T5" fmla="*/ 6 h 25"/>
                <a:gd name="T6" fmla="*/ 9 w 29"/>
                <a:gd name="T7" fmla="*/ 22 h 25"/>
                <a:gd name="T8" fmla="*/ 26 w 29"/>
                <a:gd name="T9" fmla="*/ 18 h 25"/>
                <a:gd name="T10" fmla="*/ 19 w 29"/>
                <a:gd name="T1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19" y="3"/>
                  </a:moveTo>
                  <a:lnTo>
                    <a:pt x="19" y="3"/>
                  </a:lnTo>
                  <a:cubicBezTo>
                    <a:pt x="13" y="0"/>
                    <a:pt x="5" y="1"/>
                    <a:pt x="3" y="6"/>
                  </a:cubicBezTo>
                  <a:cubicBezTo>
                    <a:pt x="0" y="12"/>
                    <a:pt x="3" y="19"/>
                    <a:pt x="9" y="22"/>
                  </a:cubicBezTo>
                  <a:cubicBezTo>
                    <a:pt x="16" y="25"/>
                    <a:pt x="23" y="24"/>
                    <a:pt x="26" y="18"/>
                  </a:cubicBezTo>
                  <a:cubicBezTo>
                    <a:pt x="29" y="13"/>
                    <a:pt x="26" y="6"/>
                    <a:pt x="19" y="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4" name="Freeform 219"/>
            <p:cNvSpPr>
              <a:spLocks noEditPoints="1"/>
            </p:cNvSpPr>
            <p:nvPr/>
          </p:nvSpPr>
          <p:spPr bwMode="auto">
            <a:xfrm>
              <a:off x="763734" y="7071748"/>
              <a:ext cx="128870" cy="136107"/>
            </a:xfrm>
            <a:custGeom>
              <a:avLst/>
              <a:gdLst>
                <a:gd name="T0" fmla="*/ 359 w 378"/>
                <a:gd name="T1" fmla="*/ 192 h 480"/>
                <a:gd name="T2" fmla="*/ 359 w 378"/>
                <a:gd name="T3" fmla="*/ 192 h 480"/>
                <a:gd name="T4" fmla="*/ 189 w 378"/>
                <a:gd name="T5" fmla="*/ 271 h 480"/>
                <a:gd name="T6" fmla="*/ 20 w 378"/>
                <a:gd name="T7" fmla="*/ 192 h 480"/>
                <a:gd name="T8" fmla="*/ 20 w 378"/>
                <a:gd name="T9" fmla="*/ 143 h 480"/>
                <a:gd name="T10" fmla="*/ 189 w 378"/>
                <a:gd name="T11" fmla="*/ 197 h 480"/>
                <a:gd name="T12" fmla="*/ 359 w 378"/>
                <a:gd name="T13" fmla="*/ 143 h 480"/>
                <a:gd name="T14" fmla="*/ 359 w 378"/>
                <a:gd name="T15" fmla="*/ 192 h 480"/>
                <a:gd name="T16" fmla="*/ 189 w 378"/>
                <a:gd name="T17" fmla="*/ 359 h 480"/>
                <a:gd name="T18" fmla="*/ 189 w 378"/>
                <a:gd name="T19" fmla="*/ 359 h 480"/>
                <a:gd name="T20" fmla="*/ 20 w 378"/>
                <a:gd name="T21" fmla="*/ 280 h 480"/>
                <a:gd name="T22" fmla="*/ 20 w 378"/>
                <a:gd name="T23" fmla="*/ 236 h 480"/>
                <a:gd name="T24" fmla="*/ 189 w 378"/>
                <a:gd name="T25" fmla="*/ 291 h 480"/>
                <a:gd name="T26" fmla="*/ 359 w 378"/>
                <a:gd name="T27" fmla="*/ 236 h 480"/>
                <a:gd name="T28" fmla="*/ 359 w 378"/>
                <a:gd name="T29" fmla="*/ 280 h 480"/>
                <a:gd name="T30" fmla="*/ 189 w 378"/>
                <a:gd name="T31" fmla="*/ 359 h 480"/>
                <a:gd name="T32" fmla="*/ 189 w 378"/>
                <a:gd name="T33" fmla="*/ 20 h 480"/>
                <a:gd name="T34" fmla="*/ 189 w 378"/>
                <a:gd name="T35" fmla="*/ 20 h 480"/>
                <a:gd name="T36" fmla="*/ 359 w 378"/>
                <a:gd name="T37" fmla="*/ 99 h 480"/>
                <a:gd name="T38" fmla="*/ 189 w 378"/>
                <a:gd name="T39" fmla="*/ 178 h 480"/>
                <a:gd name="T40" fmla="*/ 20 w 378"/>
                <a:gd name="T41" fmla="*/ 99 h 480"/>
                <a:gd name="T42" fmla="*/ 189 w 378"/>
                <a:gd name="T43" fmla="*/ 20 h 480"/>
                <a:gd name="T44" fmla="*/ 189 w 378"/>
                <a:gd name="T45" fmla="*/ 0 h 480"/>
                <a:gd name="T46" fmla="*/ 189 w 378"/>
                <a:gd name="T47" fmla="*/ 0 h 480"/>
                <a:gd name="T48" fmla="*/ 0 w 378"/>
                <a:gd name="T49" fmla="*/ 99 h 480"/>
                <a:gd name="T50" fmla="*/ 0 w 378"/>
                <a:gd name="T51" fmla="*/ 102 h 480"/>
                <a:gd name="T52" fmla="*/ 0 w 378"/>
                <a:gd name="T53" fmla="*/ 104 h 480"/>
                <a:gd name="T54" fmla="*/ 0 w 378"/>
                <a:gd name="T55" fmla="*/ 236 h 480"/>
                <a:gd name="T56" fmla="*/ 0 w 378"/>
                <a:gd name="T57" fmla="*/ 368 h 480"/>
                <a:gd name="T58" fmla="*/ 0 w 378"/>
                <a:gd name="T59" fmla="*/ 369 h 480"/>
                <a:gd name="T60" fmla="*/ 0 w 378"/>
                <a:gd name="T61" fmla="*/ 369 h 480"/>
                <a:gd name="T62" fmla="*/ 189 w 378"/>
                <a:gd name="T63" fmla="*/ 467 h 480"/>
                <a:gd name="T64" fmla="*/ 230 w 378"/>
                <a:gd name="T65" fmla="*/ 464 h 480"/>
                <a:gd name="T66" fmla="*/ 260 w 378"/>
                <a:gd name="T67" fmla="*/ 476 h 480"/>
                <a:gd name="T68" fmla="*/ 277 w 378"/>
                <a:gd name="T69" fmla="*/ 444 h 480"/>
                <a:gd name="T70" fmla="*/ 245 w 378"/>
                <a:gd name="T71" fmla="*/ 427 h 480"/>
                <a:gd name="T72" fmla="*/ 228 w 378"/>
                <a:gd name="T73" fmla="*/ 445 h 480"/>
                <a:gd name="T74" fmla="*/ 189 w 378"/>
                <a:gd name="T75" fmla="*/ 447 h 480"/>
                <a:gd name="T76" fmla="*/ 20 w 378"/>
                <a:gd name="T77" fmla="*/ 368 h 480"/>
                <a:gd name="T78" fmla="*/ 20 w 378"/>
                <a:gd name="T79" fmla="*/ 325 h 480"/>
                <a:gd name="T80" fmla="*/ 189 w 378"/>
                <a:gd name="T81" fmla="*/ 379 h 480"/>
                <a:gd name="T82" fmla="*/ 359 w 378"/>
                <a:gd name="T83" fmla="*/ 324 h 480"/>
                <a:gd name="T84" fmla="*/ 359 w 378"/>
                <a:gd name="T85" fmla="*/ 368 h 480"/>
                <a:gd name="T86" fmla="*/ 339 w 378"/>
                <a:gd name="T87" fmla="*/ 404 h 480"/>
                <a:gd name="T88" fmla="*/ 320 w 378"/>
                <a:gd name="T89" fmla="*/ 403 h 480"/>
                <a:gd name="T90" fmla="*/ 304 w 378"/>
                <a:gd name="T91" fmla="*/ 435 h 480"/>
                <a:gd name="T92" fmla="*/ 336 w 378"/>
                <a:gd name="T93" fmla="*/ 452 h 480"/>
                <a:gd name="T94" fmla="*/ 353 w 378"/>
                <a:gd name="T95" fmla="*/ 420 h 480"/>
                <a:gd name="T96" fmla="*/ 352 w 378"/>
                <a:gd name="T97" fmla="*/ 419 h 480"/>
                <a:gd name="T98" fmla="*/ 378 w 378"/>
                <a:gd name="T99" fmla="*/ 369 h 480"/>
                <a:gd name="T100" fmla="*/ 378 w 378"/>
                <a:gd name="T101" fmla="*/ 303 h 480"/>
                <a:gd name="T102" fmla="*/ 378 w 378"/>
                <a:gd name="T103" fmla="*/ 303 h 480"/>
                <a:gd name="T104" fmla="*/ 378 w 378"/>
                <a:gd name="T105" fmla="*/ 302 h 480"/>
                <a:gd name="T106" fmla="*/ 378 w 378"/>
                <a:gd name="T107" fmla="*/ 280 h 480"/>
                <a:gd name="T108" fmla="*/ 378 w 378"/>
                <a:gd name="T109" fmla="*/ 236 h 480"/>
                <a:gd name="T110" fmla="*/ 378 w 378"/>
                <a:gd name="T111" fmla="*/ 104 h 480"/>
                <a:gd name="T112" fmla="*/ 378 w 378"/>
                <a:gd name="T113" fmla="*/ 104 h 480"/>
                <a:gd name="T114" fmla="*/ 378 w 378"/>
                <a:gd name="T115" fmla="*/ 99 h 480"/>
                <a:gd name="T116" fmla="*/ 189 w 378"/>
                <a:gd name="T11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8" h="480">
                  <a:moveTo>
                    <a:pt x="359" y="192"/>
                  </a:moveTo>
                  <a:lnTo>
                    <a:pt x="359" y="192"/>
                  </a:lnTo>
                  <a:cubicBezTo>
                    <a:pt x="359" y="235"/>
                    <a:pt x="281" y="271"/>
                    <a:pt x="189" y="271"/>
                  </a:cubicBezTo>
                  <a:cubicBezTo>
                    <a:pt x="97" y="271"/>
                    <a:pt x="20" y="235"/>
                    <a:pt x="20" y="192"/>
                  </a:cubicBezTo>
                  <a:lnTo>
                    <a:pt x="20" y="143"/>
                  </a:lnTo>
                  <a:cubicBezTo>
                    <a:pt x="50" y="176"/>
                    <a:pt x="114" y="197"/>
                    <a:pt x="189" y="197"/>
                  </a:cubicBezTo>
                  <a:cubicBezTo>
                    <a:pt x="264" y="197"/>
                    <a:pt x="328" y="176"/>
                    <a:pt x="359" y="143"/>
                  </a:cubicBezTo>
                  <a:lnTo>
                    <a:pt x="359" y="192"/>
                  </a:lnTo>
                  <a:close/>
                  <a:moveTo>
                    <a:pt x="189" y="359"/>
                  </a:moveTo>
                  <a:lnTo>
                    <a:pt x="189" y="359"/>
                  </a:lnTo>
                  <a:cubicBezTo>
                    <a:pt x="97" y="359"/>
                    <a:pt x="20" y="323"/>
                    <a:pt x="20" y="280"/>
                  </a:cubicBezTo>
                  <a:lnTo>
                    <a:pt x="20" y="236"/>
                  </a:lnTo>
                  <a:cubicBezTo>
                    <a:pt x="50" y="269"/>
                    <a:pt x="114" y="291"/>
                    <a:pt x="189" y="291"/>
                  </a:cubicBezTo>
                  <a:cubicBezTo>
                    <a:pt x="264" y="291"/>
                    <a:pt x="328" y="269"/>
                    <a:pt x="359" y="236"/>
                  </a:cubicBezTo>
                  <a:lnTo>
                    <a:pt x="359" y="280"/>
                  </a:lnTo>
                  <a:cubicBezTo>
                    <a:pt x="359" y="323"/>
                    <a:pt x="281" y="359"/>
                    <a:pt x="189" y="359"/>
                  </a:cubicBezTo>
                  <a:close/>
                  <a:moveTo>
                    <a:pt x="189" y="20"/>
                  </a:moveTo>
                  <a:lnTo>
                    <a:pt x="189" y="20"/>
                  </a:lnTo>
                  <a:cubicBezTo>
                    <a:pt x="281" y="20"/>
                    <a:pt x="359" y="56"/>
                    <a:pt x="359" y="99"/>
                  </a:cubicBezTo>
                  <a:cubicBezTo>
                    <a:pt x="359" y="142"/>
                    <a:pt x="281" y="178"/>
                    <a:pt x="189" y="178"/>
                  </a:cubicBezTo>
                  <a:cubicBezTo>
                    <a:pt x="97" y="178"/>
                    <a:pt x="20" y="142"/>
                    <a:pt x="20" y="99"/>
                  </a:cubicBezTo>
                  <a:cubicBezTo>
                    <a:pt x="20" y="56"/>
                    <a:pt x="97" y="20"/>
                    <a:pt x="189" y="20"/>
                  </a:cubicBezTo>
                  <a:close/>
                  <a:moveTo>
                    <a:pt x="189" y="0"/>
                  </a:moveTo>
                  <a:lnTo>
                    <a:pt x="189" y="0"/>
                  </a:lnTo>
                  <a:cubicBezTo>
                    <a:pt x="83" y="0"/>
                    <a:pt x="0" y="44"/>
                    <a:pt x="0" y="99"/>
                  </a:cubicBezTo>
                  <a:cubicBezTo>
                    <a:pt x="0" y="100"/>
                    <a:pt x="0" y="101"/>
                    <a:pt x="0" y="102"/>
                  </a:cubicBezTo>
                  <a:cubicBezTo>
                    <a:pt x="0" y="103"/>
                    <a:pt x="0" y="103"/>
                    <a:pt x="0" y="104"/>
                  </a:cubicBezTo>
                  <a:lnTo>
                    <a:pt x="0" y="236"/>
                  </a:lnTo>
                  <a:lnTo>
                    <a:pt x="0" y="368"/>
                  </a:lnTo>
                  <a:lnTo>
                    <a:pt x="0" y="369"/>
                  </a:lnTo>
                  <a:cubicBezTo>
                    <a:pt x="0" y="369"/>
                    <a:pt x="0" y="369"/>
                    <a:pt x="0" y="369"/>
                  </a:cubicBezTo>
                  <a:cubicBezTo>
                    <a:pt x="1" y="424"/>
                    <a:pt x="84" y="467"/>
                    <a:pt x="189" y="467"/>
                  </a:cubicBezTo>
                  <a:cubicBezTo>
                    <a:pt x="203" y="467"/>
                    <a:pt x="217" y="466"/>
                    <a:pt x="230" y="464"/>
                  </a:cubicBezTo>
                  <a:cubicBezTo>
                    <a:pt x="236" y="474"/>
                    <a:pt x="248" y="480"/>
                    <a:pt x="260" y="476"/>
                  </a:cubicBezTo>
                  <a:cubicBezTo>
                    <a:pt x="274" y="472"/>
                    <a:pt x="281" y="457"/>
                    <a:pt x="277" y="444"/>
                  </a:cubicBezTo>
                  <a:cubicBezTo>
                    <a:pt x="273" y="430"/>
                    <a:pt x="258" y="423"/>
                    <a:pt x="245" y="427"/>
                  </a:cubicBezTo>
                  <a:cubicBezTo>
                    <a:pt x="236" y="430"/>
                    <a:pt x="230" y="436"/>
                    <a:pt x="228" y="445"/>
                  </a:cubicBezTo>
                  <a:cubicBezTo>
                    <a:pt x="215" y="446"/>
                    <a:pt x="202" y="447"/>
                    <a:pt x="189" y="447"/>
                  </a:cubicBezTo>
                  <a:cubicBezTo>
                    <a:pt x="97" y="447"/>
                    <a:pt x="20" y="411"/>
                    <a:pt x="20" y="368"/>
                  </a:cubicBezTo>
                  <a:lnTo>
                    <a:pt x="20" y="325"/>
                  </a:lnTo>
                  <a:cubicBezTo>
                    <a:pt x="50" y="357"/>
                    <a:pt x="114" y="379"/>
                    <a:pt x="189" y="379"/>
                  </a:cubicBezTo>
                  <a:cubicBezTo>
                    <a:pt x="264" y="379"/>
                    <a:pt x="328" y="357"/>
                    <a:pt x="359" y="324"/>
                  </a:cubicBezTo>
                  <a:lnTo>
                    <a:pt x="359" y="368"/>
                  </a:lnTo>
                  <a:cubicBezTo>
                    <a:pt x="359" y="383"/>
                    <a:pt x="349" y="395"/>
                    <a:pt x="339" y="404"/>
                  </a:cubicBezTo>
                  <a:cubicBezTo>
                    <a:pt x="333" y="402"/>
                    <a:pt x="327" y="401"/>
                    <a:pt x="320" y="403"/>
                  </a:cubicBezTo>
                  <a:cubicBezTo>
                    <a:pt x="307" y="407"/>
                    <a:pt x="299" y="422"/>
                    <a:pt x="304" y="435"/>
                  </a:cubicBezTo>
                  <a:cubicBezTo>
                    <a:pt x="308" y="449"/>
                    <a:pt x="322" y="456"/>
                    <a:pt x="336" y="452"/>
                  </a:cubicBezTo>
                  <a:cubicBezTo>
                    <a:pt x="349" y="448"/>
                    <a:pt x="357" y="434"/>
                    <a:pt x="353" y="420"/>
                  </a:cubicBezTo>
                  <a:cubicBezTo>
                    <a:pt x="352" y="420"/>
                    <a:pt x="352" y="419"/>
                    <a:pt x="352" y="419"/>
                  </a:cubicBezTo>
                  <a:cubicBezTo>
                    <a:pt x="369" y="404"/>
                    <a:pt x="378" y="387"/>
                    <a:pt x="378" y="369"/>
                  </a:cubicBezTo>
                  <a:lnTo>
                    <a:pt x="378" y="303"/>
                  </a:lnTo>
                  <a:lnTo>
                    <a:pt x="378" y="303"/>
                  </a:lnTo>
                  <a:cubicBezTo>
                    <a:pt x="378" y="302"/>
                    <a:pt x="378" y="302"/>
                    <a:pt x="378" y="302"/>
                  </a:cubicBezTo>
                  <a:lnTo>
                    <a:pt x="378" y="280"/>
                  </a:lnTo>
                  <a:lnTo>
                    <a:pt x="378" y="236"/>
                  </a:lnTo>
                  <a:lnTo>
                    <a:pt x="378" y="104"/>
                  </a:lnTo>
                  <a:lnTo>
                    <a:pt x="378" y="104"/>
                  </a:lnTo>
                  <a:cubicBezTo>
                    <a:pt x="378" y="102"/>
                    <a:pt x="378" y="101"/>
                    <a:pt x="378" y="99"/>
                  </a:cubicBezTo>
                  <a:cubicBezTo>
                    <a:pt x="378" y="4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solidFill>
                <a:srgbClr val="00B0F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5" name="Freeform 220"/>
            <p:cNvSpPr/>
            <p:nvPr/>
          </p:nvSpPr>
          <p:spPr bwMode="auto">
            <a:xfrm>
              <a:off x="773952" y="7124849"/>
              <a:ext cx="9652" cy="7535"/>
            </a:xfrm>
            <a:custGeom>
              <a:avLst/>
              <a:gdLst>
                <a:gd name="T0" fmla="*/ 3 w 29"/>
                <a:gd name="T1" fmla="*/ 7 h 26"/>
                <a:gd name="T2" fmla="*/ 3 w 29"/>
                <a:gd name="T3" fmla="*/ 7 h 26"/>
                <a:gd name="T4" fmla="*/ 9 w 29"/>
                <a:gd name="T5" fmla="*/ 23 h 26"/>
                <a:gd name="T6" fmla="*/ 26 w 29"/>
                <a:gd name="T7" fmla="*/ 19 h 26"/>
                <a:gd name="T8" fmla="*/ 19 w 29"/>
                <a:gd name="T9" fmla="*/ 4 h 26"/>
                <a:gd name="T10" fmla="*/ 3 w 29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3" y="7"/>
                  </a:moveTo>
                  <a:lnTo>
                    <a:pt x="3" y="7"/>
                  </a:lnTo>
                  <a:cubicBezTo>
                    <a:pt x="0" y="12"/>
                    <a:pt x="3" y="19"/>
                    <a:pt x="9" y="23"/>
                  </a:cubicBezTo>
                  <a:cubicBezTo>
                    <a:pt x="16" y="26"/>
                    <a:pt x="23" y="24"/>
                    <a:pt x="26" y="19"/>
                  </a:cubicBezTo>
                  <a:cubicBezTo>
                    <a:pt x="29" y="14"/>
                    <a:pt x="26" y="7"/>
                    <a:pt x="19" y="4"/>
                  </a:cubicBezTo>
                  <a:cubicBezTo>
                    <a:pt x="13" y="0"/>
                    <a:pt x="5" y="2"/>
                    <a:pt x="3" y="7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6" name="Freeform 221"/>
            <p:cNvSpPr/>
            <p:nvPr/>
          </p:nvSpPr>
          <p:spPr bwMode="auto">
            <a:xfrm>
              <a:off x="773952" y="7099889"/>
              <a:ext cx="9652" cy="7535"/>
            </a:xfrm>
            <a:custGeom>
              <a:avLst/>
              <a:gdLst>
                <a:gd name="T0" fmla="*/ 19 w 29"/>
                <a:gd name="T1" fmla="*/ 3 h 26"/>
                <a:gd name="T2" fmla="*/ 19 w 29"/>
                <a:gd name="T3" fmla="*/ 3 h 26"/>
                <a:gd name="T4" fmla="*/ 3 w 29"/>
                <a:gd name="T5" fmla="*/ 7 h 26"/>
                <a:gd name="T6" fmla="*/ 9 w 29"/>
                <a:gd name="T7" fmla="*/ 22 h 26"/>
                <a:gd name="T8" fmla="*/ 26 w 29"/>
                <a:gd name="T9" fmla="*/ 19 h 26"/>
                <a:gd name="T10" fmla="*/ 19 w 29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9" y="3"/>
                  </a:moveTo>
                  <a:lnTo>
                    <a:pt x="19" y="3"/>
                  </a:lnTo>
                  <a:cubicBezTo>
                    <a:pt x="13" y="0"/>
                    <a:pt x="5" y="2"/>
                    <a:pt x="3" y="7"/>
                  </a:cubicBezTo>
                  <a:cubicBezTo>
                    <a:pt x="0" y="12"/>
                    <a:pt x="3" y="19"/>
                    <a:pt x="9" y="22"/>
                  </a:cubicBezTo>
                  <a:cubicBezTo>
                    <a:pt x="16" y="26"/>
                    <a:pt x="23" y="24"/>
                    <a:pt x="26" y="19"/>
                  </a:cubicBezTo>
                  <a:cubicBezTo>
                    <a:pt x="29" y="13"/>
                    <a:pt x="26" y="7"/>
                    <a:pt x="19" y="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7" name="Freeform 222"/>
            <p:cNvSpPr/>
            <p:nvPr/>
          </p:nvSpPr>
          <p:spPr bwMode="auto">
            <a:xfrm>
              <a:off x="773952" y="7074928"/>
              <a:ext cx="9652" cy="7065"/>
            </a:xfrm>
            <a:custGeom>
              <a:avLst/>
              <a:gdLst>
                <a:gd name="T0" fmla="*/ 19 w 29"/>
                <a:gd name="T1" fmla="*/ 3 h 25"/>
                <a:gd name="T2" fmla="*/ 19 w 29"/>
                <a:gd name="T3" fmla="*/ 3 h 25"/>
                <a:gd name="T4" fmla="*/ 3 w 29"/>
                <a:gd name="T5" fmla="*/ 6 h 25"/>
                <a:gd name="T6" fmla="*/ 9 w 29"/>
                <a:gd name="T7" fmla="*/ 22 h 25"/>
                <a:gd name="T8" fmla="*/ 26 w 29"/>
                <a:gd name="T9" fmla="*/ 18 h 25"/>
                <a:gd name="T10" fmla="*/ 19 w 29"/>
                <a:gd name="T1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19" y="3"/>
                  </a:moveTo>
                  <a:lnTo>
                    <a:pt x="19" y="3"/>
                  </a:lnTo>
                  <a:cubicBezTo>
                    <a:pt x="13" y="0"/>
                    <a:pt x="5" y="1"/>
                    <a:pt x="3" y="6"/>
                  </a:cubicBezTo>
                  <a:cubicBezTo>
                    <a:pt x="0" y="12"/>
                    <a:pt x="3" y="19"/>
                    <a:pt x="9" y="22"/>
                  </a:cubicBezTo>
                  <a:cubicBezTo>
                    <a:pt x="16" y="25"/>
                    <a:pt x="23" y="24"/>
                    <a:pt x="26" y="18"/>
                  </a:cubicBezTo>
                  <a:cubicBezTo>
                    <a:pt x="29" y="13"/>
                    <a:pt x="26" y="6"/>
                    <a:pt x="19" y="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8" name="Freeform 219"/>
            <p:cNvSpPr>
              <a:spLocks noEditPoints="1"/>
            </p:cNvSpPr>
            <p:nvPr/>
          </p:nvSpPr>
          <p:spPr bwMode="auto">
            <a:xfrm>
              <a:off x="1013850" y="7071748"/>
              <a:ext cx="128870" cy="136107"/>
            </a:xfrm>
            <a:custGeom>
              <a:avLst/>
              <a:gdLst>
                <a:gd name="T0" fmla="*/ 359 w 378"/>
                <a:gd name="T1" fmla="*/ 192 h 480"/>
                <a:gd name="T2" fmla="*/ 359 w 378"/>
                <a:gd name="T3" fmla="*/ 192 h 480"/>
                <a:gd name="T4" fmla="*/ 189 w 378"/>
                <a:gd name="T5" fmla="*/ 271 h 480"/>
                <a:gd name="T6" fmla="*/ 20 w 378"/>
                <a:gd name="T7" fmla="*/ 192 h 480"/>
                <a:gd name="T8" fmla="*/ 20 w 378"/>
                <a:gd name="T9" fmla="*/ 143 h 480"/>
                <a:gd name="T10" fmla="*/ 189 w 378"/>
                <a:gd name="T11" fmla="*/ 197 h 480"/>
                <a:gd name="T12" fmla="*/ 359 w 378"/>
                <a:gd name="T13" fmla="*/ 143 h 480"/>
                <a:gd name="T14" fmla="*/ 359 w 378"/>
                <a:gd name="T15" fmla="*/ 192 h 480"/>
                <a:gd name="T16" fmla="*/ 189 w 378"/>
                <a:gd name="T17" fmla="*/ 359 h 480"/>
                <a:gd name="T18" fmla="*/ 189 w 378"/>
                <a:gd name="T19" fmla="*/ 359 h 480"/>
                <a:gd name="T20" fmla="*/ 20 w 378"/>
                <a:gd name="T21" fmla="*/ 280 h 480"/>
                <a:gd name="T22" fmla="*/ 20 w 378"/>
                <a:gd name="T23" fmla="*/ 236 h 480"/>
                <a:gd name="T24" fmla="*/ 189 w 378"/>
                <a:gd name="T25" fmla="*/ 291 h 480"/>
                <a:gd name="T26" fmla="*/ 359 w 378"/>
                <a:gd name="T27" fmla="*/ 236 h 480"/>
                <a:gd name="T28" fmla="*/ 359 w 378"/>
                <a:gd name="T29" fmla="*/ 280 h 480"/>
                <a:gd name="T30" fmla="*/ 189 w 378"/>
                <a:gd name="T31" fmla="*/ 359 h 480"/>
                <a:gd name="T32" fmla="*/ 189 w 378"/>
                <a:gd name="T33" fmla="*/ 20 h 480"/>
                <a:gd name="T34" fmla="*/ 189 w 378"/>
                <a:gd name="T35" fmla="*/ 20 h 480"/>
                <a:gd name="T36" fmla="*/ 359 w 378"/>
                <a:gd name="T37" fmla="*/ 99 h 480"/>
                <a:gd name="T38" fmla="*/ 189 w 378"/>
                <a:gd name="T39" fmla="*/ 178 h 480"/>
                <a:gd name="T40" fmla="*/ 20 w 378"/>
                <a:gd name="T41" fmla="*/ 99 h 480"/>
                <a:gd name="T42" fmla="*/ 189 w 378"/>
                <a:gd name="T43" fmla="*/ 20 h 480"/>
                <a:gd name="T44" fmla="*/ 189 w 378"/>
                <a:gd name="T45" fmla="*/ 0 h 480"/>
                <a:gd name="T46" fmla="*/ 189 w 378"/>
                <a:gd name="T47" fmla="*/ 0 h 480"/>
                <a:gd name="T48" fmla="*/ 0 w 378"/>
                <a:gd name="T49" fmla="*/ 99 h 480"/>
                <a:gd name="T50" fmla="*/ 0 w 378"/>
                <a:gd name="T51" fmla="*/ 102 h 480"/>
                <a:gd name="T52" fmla="*/ 0 w 378"/>
                <a:gd name="T53" fmla="*/ 104 h 480"/>
                <a:gd name="T54" fmla="*/ 0 w 378"/>
                <a:gd name="T55" fmla="*/ 236 h 480"/>
                <a:gd name="T56" fmla="*/ 0 w 378"/>
                <a:gd name="T57" fmla="*/ 368 h 480"/>
                <a:gd name="T58" fmla="*/ 0 w 378"/>
                <a:gd name="T59" fmla="*/ 369 h 480"/>
                <a:gd name="T60" fmla="*/ 0 w 378"/>
                <a:gd name="T61" fmla="*/ 369 h 480"/>
                <a:gd name="T62" fmla="*/ 189 w 378"/>
                <a:gd name="T63" fmla="*/ 467 h 480"/>
                <a:gd name="T64" fmla="*/ 230 w 378"/>
                <a:gd name="T65" fmla="*/ 464 h 480"/>
                <a:gd name="T66" fmla="*/ 260 w 378"/>
                <a:gd name="T67" fmla="*/ 476 h 480"/>
                <a:gd name="T68" fmla="*/ 277 w 378"/>
                <a:gd name="T69" fmla="*/ 444 h 480"/>
                <a:gd name="T70" fmla="*/ 245 w 378"/>
                <a:gd name="T71" fmla="*/ 427 h 480"/>
                <a:gd name="T72" fmla="*/ 228 w 378"/>
                <a:gd name="T73" fmla="*/ 445 h 480"/>
                <a:gd name="T74" fmla="*/ 189 w 378"/>
                <a:gd name="T75" fmla="*/ 447 h 480"/>
                <a:gd name="T76" fmla="*/ 20 w 378"/>
                <a:gd name="T77" fmla="*/ 368 h 480"/>
                <a:gd name="T78" fmla="*/ 20 w 378"/>
                <a:gd name="T79" fmla="*/ 325 h 480"/>
                <a:gd name="T80" fmla="*/ 189 w 378"/>
                <a:gd name="T81" fmla="*/ 379 h 480"/>
                <a:gd name="T82" fmla="*/ 359 w 378"/>
                <a:gd name="T83" fmla="*/ 324 h 480"/>
                <a:gd name="T84" fmla="*/ 359 w 378"/>
                <a:gd name="T85" fmla="*/ 368 h 480"/>
                <a:gd name="T86" fmla="*/ 339 w 378"/>
                <a:gd name="T87" fmla="*/ 404 h 480"/>
                <a:gd name="T88" fmla="*/ 320 w 378"/>
                <a:gd name="T89" fmla="*/ 403 h 480"/>
                <a:gd name="T90" fmla="*/ 304 w 378"/>
                <a:gd name="T91" fmla="*/ 435 h 480"/>
                <a:gd name="T92" fmla="*/ 336 w 378"/>
                <a:gd name="T93" fmla="*/ 452 h 480"/>
                <a:gd name="T94" fmla="*/ 353 w 378"/>
                <a:gd name="T95" fmla="*/ 420 h 480"/>
                <a:gd name="T96" fmla="*/ 352 w 378"/>
                <a:gd name="T97" fmla="*/ 419 h 480"/>
                <a:gd name="T98" fmla="*/ 378 w 378"/>
                <a:gd name="T99" fmla="*/ 369 h 480"/>
                <a:gd name="T100" fmla="*/ 378 w 378"/>
                <a:gd name="T101" fmla="*/ 303 h 480"/>
                <a:gd name="T102" fmla="*/ 378 w 378"/>
                <a:gd name="T103" fmla="*/ 303 h 480"/>
                <a:gd name="T104" fmla="*/ 378 w 378"/>
                <a:gd name="T105" fmla="*/ 302 h 480"/>
                <a:gd name="T106" fmla="*/ 378 w 378"/>
                <a:gd name="T107" fmla="*/ 280 h 480"/>
                <a:gd name="T108" fmla="*/ 378 w 378"/>
                <a:gd name="T109" fmla="*/ 236 h 480"/>
                <a:gd name="T110" fmla="*/ 378 w 378"/>
                <a:gd name="T111" fmla="*/ 104 h 480"/>
                <a:gd name="T112" fmla="*/ 378 w 378"/>
                <a:gd name="T113" fmla="*/ 104 h 480"/>
                <a:gd name="T114" fmla="*/ 378 w 378"/>
                <a:gd name="T115" fmla="*/ 99 h 480"/>
                <a:gd name="T116" fmla="*/ 189 w 378"/>
                <a:gd name="T11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8" h="480">
                  <a:moveTo>
                    <a:pt x="359" y="192"/>
                  </a:moveTo>
                  <a:lnTo>
                    <a:pt x="359" y="192"/>
                  </a:lnTo>
                  <a:cubicBezTo>
                    <a:pt x="359" y="235"/>
                    <a:pt x="281" y="271"/>
                    <a:pt x="189" y="271"/>
                  </a:cubicBezTo>
                  <a:cubicBezTo>
                    <a:pt x="97" y="271"/>
                    <a:pt x="20" y="235"/>
                    <a:pt x="20" y="192"/>
                  </a:cubicBezTo>
                  <a:lnTo>
                    <a:pt x="20" y="143"/>
                  </a:lnTo>
                  <a:cubicBezTo>
                    <a:pt x="50" y="176"/>
                    <a:pt x="114" y="197"/>
                    <a:pt x="189" y="197"/>
                  </a:cubicBezTo>
                  <a:cubicBezTo>
                    <a:pt x="264" y="197"/>
                    <a:pt x="328" y="176"/>
                    <a:pt x="359" y="143"/>
                  </a:cubicBezTo>
                  <a:lnTo>
                    <a:pt x="359" y="192"/>
                  </a:lnTo>
                  <a:close/>
                  <a:moveTo>
                    <a:pt x="189" y="359"/>
                  </a:moveTo>
                  <a:lnTo>
                    <a:pt x="189" y="359"/>
                  </a:lnTo>
                  <a:cubicBezTo>
                    <a:pt x="97" y="359"/>
                    <a:pt x="20" y="323"/>
                    <a:pt x="20" y="280"/>
                  </a:cubicBezTo>
                  <a:lnTo>
                    <a:pt x="20" y="236"/>
                  </a:lnTo>
                  <a:cubicBezTo>
                    <a:pt x="50" y="269"/>
                    <a:pt x="114" y="291"/>
                    <a:pt x="189" y="291"/>
                  </a:cubicBezTo>
                  <a:cubicBezTo>
                    <a:pt x="264" y="291"/>
                    <a:pt x="328" y="269"/>
                    <a:pt x="359" y="236"/>
                  </a:cubicBezTo>
                  <a:lnTo>
                    <a:pt x="359" y="280"/>
                  </a:lnTo>
                  <a:cubicBezTo>
                    <a:pt x="359" y="323"/>
                    <a:pt x="281" y="359"/>
                    <a:pt x="189" y="359"/>
                  </a:cubicBezTo>
                  <a:close/>
                  <a:moveTo>
                    <a:pt x="189" y="20"/>
                  </a:moveTo>
                  <a:lnTo>
                    <a:pt x="189" y="20"/>
                  </a:lnTo>
                  <a:cubicBezTo>
                    <a:pt x="281" y="20"/>
                    <a:pt x="359" y="56"/>
                    <a:pt x="359" y="99"/>
                  </a:cubicBezTo>
                  <a:cubicBezTo>
                    <a:pt x="359" y="142"/>
                    <a:pt x="281" y="178"/>
                    <a:pt x="189" y="178"/>
                  </a:cubicBezTo>
                  <a:cubicBezTo>
                    <a:pt x="97" y="178"/>
                    <a:pt x="20" y="142"/>
                    <a:pt x="20" y="99"/>
                  </a:cubicBezTo>
                  <a:cubicBezTo>
                    <a:pt x="20" y="56"/>
                    <a:pt x="97" y="20"/>
                    <a:pt x="189" y="20"/>
                  </a:cubicBezTo>
                  <a:close/>
                  <a:moveTo>
                    <a:pt x="189" y="0"/>
                  </a:moveTo>
                  <a:lnTo>
                    <a:pt x="189" y="0"/>
                  </a:lnTo>
                  <a:cubicBezTo>
                    <a:pt x="83" y="0"/>
                    <a:pt x="0" y="44"/>
                    <a:pt x="0" y="99"/>
                  </a:cubicBezTo>
                  <a:cubicBezTo>
                    <a:pt x="0" y="100"/>
                    <a:pt x="0" y="101"/>
                    <a:pt x="0" y="102"/>
                  </a:cubicBezTo>
                  <a:cubicBezTo>
                    <a:pt x="0" y="103"/>
                    <a:pt x="0" y="103"/>
                    <a:pt x="0" y="104"/>
                  </a:cubicBezTo>
                  <a:lnTo>
                    <a:pt x="0" y="236"/>
                  </a:lnTo>
                  <a:lnTo>
                    <a:pt x="0" y="368"/>
                  </a:lnTo>
                  <a:lnTo>
                    <a:pt x="0" y="369"/>
                  </a:lnTo>
                  <a:cubicBezTo>
                    <a:pt x="0" y="369"/>
                    <a:pt x="0" y="369"/>
                    <a:pt x="0" y="369"/>
                  </a:cubicBezTo>
                  <a:cubicBezTo>
                    <a:pt x="1" y="424"/>
                    <a:pt x="84" y="467"/>
                    <a:pt x="189" y="467"/>
                  </a:cubicBezTo>
                  <a:cubicBezTo>
                    <a:pt x="203" y="467"/>
                    <a:pt x="217" y="466"/>
                    <a:pt x="230" y="464"/>
                  </a:cubicBezTo>
                  <a:cubicBezTo>
                    <a:pt x="236" y="474"/>
                    <a:pt x="248" y="480"/>
                    <a:pt x="260" y="476"/>
                  </a:cubicBezTo>
                  <a:cubicBezTo>
                    <a:pt x="274" y="472"/>
                    <a:pt x="281" y="457"/>
                    <a:pt x="277" y="444"/>
                  </a:cubicBezTo>
                  <a:cubicBezTo>
                    <a:pt x="273" y="430"/>
                    <a:pt x="258" y="423"/>
                    <a:pt x="245" y="427"/>
                  </a:cubicBezTo>
                  <a:cubicBezTo>
                    <a:pt x="236" y="430"/>
                    <a:pt x="230" y="436"/>
                    <a:pt x="228" y="445"/>
                  </a:cubicBezTo>
                  <a:cubicBezTo>
                    <a:pt x="215" y="446"/>
                    <a:pt x="202" y="447"/>
                    <a:pt x="189" y="447"/>
                  </a:cubicBezTo>
                  <a:cubicBezTo>
                    <a:pt x="97" y="447"/>
                    <a:pt x="20" y="411"/>
                    <a:pt x="20" y="368"/>
                  </a:cubicBezTo>
                  <a:lnTo>
                    <a:pt x="20" y="325"/>
                  </a:lnTo>
                  <a:cubicBezTo>
                    <a:pt x="50" y="357"/>
                    <a:pt x="114" y="379"/>
                    <a:pt x="189" y="379"/>
                  </a:cubicBezTo>
                  <a:cubicBezTo>
                    <a:pt x="264" y="379"/>
                    <a:pt x="328" y="357"/>
                    <a:pt x="359" y="324"/>
                  </a:cubicBezTo>
                  <a:lnTo>
                    <a:pt x="359" y="368"/>
                  </a:lnTo>
                  <a:cubicBezTo>
                    <a:pt x="359" y="383"/>
                    <a:pt x="349" y="395"/>
                    <a:pt x="339" y="404"/>
                  </a:cubicBezTo>
                  <a:cubicBezTo>
                    <a:pt x="333" y="402"/>
                    <a:pt x="327" y="401"/>
                    <a:pt x="320" y="403"/>
                  </a:cubicBezTo>
                  <a:cubicBezTo>
                    <a:pt x="307" y="407"/>
                    <a:pt x="299" y="422"/>
                    <a:pt x="304" y="435"/>
                  </a:cubicBezTo>
                  <a:cubicBezTo>
                    <a:pt x="308" y="449"/>
                    <a:pt x="322" y="456"/>
                    <a:pt x="336" y="452"/>
                  </a:cubicBezTo>
                  <a:cubicBezTo>
                    <a:pt x="349" y="448"/>
                    <a:pt x="357" y="434"/>
                    <a:pt x="353" y="420"/>
                  </a:cubicBezTo>
                  <a:cubicBezTo>
                    <a:pt x="352" y="420"/>
                    <a:pt x="352" y="419"/>
                    <a:pt x="352" y="419"/>
                  </a:cubicBezTo>
                  <a:cubicBezTo>
                    <a:pt x="369" y="404"/>
                    <a:pt x="378" y="387"/>
                    <a:pt x="378" y="369"/>
                  </a:cubicBezTo>
                  <a:lnTo>
                    <a:pt x="378" y="303"/>
                  </a:lnTo>
                  <a:lnTo>
                    <a:pt x="378" y="303"/>
                  </a:lnTo>
                  <a:cubicBezTo>
                    <a:pt x="378" y="302"/>
                    <a:pt x="378" y="302"/>
                    <a:pt x="378" y="302"/>
                  </a:cubicBezTo>
                  <a:lnTo>
                    <a:pt x="378" y="280"/>
                  </a:lnTo>
                  <a:lnTo>
                    <a:pt x="378" y="236"/>
                  </a:lnTo>
                  <a:lnTo>
                    <a:pt x="378" y="104"/>
                  </a:lnTo>
                  <a:lnTo>
                    <a:pt x="378" y="104"/>
                  </a:lnTo>
                  <a:cubicBezTo>
                    <a:pt x="378" y="102"/>
                    <a:pt x="378" y="101"/>
                    <a:pt x="378" y="99"/>
                  </a:cubicBezTo>
                  <a:cubicBezTo>
                    <a:pt x="378" y="4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solidFill>
                <a:srgbClr val="00B0F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9" name="Freeform 220"/>
            <p:cNvSpPr/>
            <p:nvPr/>
          </p:nvSpPr>
          <p:spPr bwMode="auto">
            <a:xfrm>
              <a:off x="1024068" y="7124849"/>
              <a:ext cx="9652" cy="7535"/>
            </a:xfrm>
            <a:custGeom>
              <a:avLst/>
              <a:gdLst>
                <a:gd name="T0" fmla="*/ 3 w 29"/>
                <a:gd name="T1" fmla="*/ 7 h 26"/>
                <a:gd name="T2" fmla="*/ 3 w 29"/>
                <a:gd name="T3" fmla="*/ 7 h 26"/>
                <a:gd name="T4" fmla="*/ 9 w 29"/>
                <a:gd name="T5" fmla="*/ 23 h 26"/>
                <a:gd name="T6" fmla="*/ 26 w 29"/>
                <a:gd name="T7" fmla="*/ 19 h 26"/>
                <a:gd name="T8" fmla="*/ 19 w 29"/>
                <a:gd name="T9" fmla="*/ 4 h 26"/>
                <a:gd name="T10" fmla="*/ 3 w 29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3" y="7"/>
                  </a:moveTo>
                  <a:lnTo>
                    <a:pt x="3" y="7"/>
                  </a:lnTo>
                  <a:cubicBezTo>
                    <a:pt x="0" y="12"/>
                    <a:pt x="3" y="19"/>
                    <a:pt x="9" y="23"/>
                  </a:cubicBezTo>
                  <a:cubicBezTo>
                    <a:pt x="16" y="26"/>
                    <a:pt x="23" y="24"/>
                    <a:pt x="26" y="19"/>
                  </a:cubicBezTo>
                  <a:cubicBezTo>
                    <a:pt x="29" y="14"/>
                    <a:pt x="26" y="7"/>
                    <a:pt x="19" y="4"/>
                  </a:cubicBezTo>
                  <a:cubicBezTo>
                    <a:pt x="13" y="0"/>
                    <a:pt x="5" y="2"/>
                    <a:pt x="3" y="7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200" name="Freeform 221"/>
            <p:cNvSpPr/>
            <p:nvPr/>
          </p:nvSpPr>
          <p:spPr bwMode="auto">
            <a:xfrm>
              <a:off x="1024068" y="7099889"/>
              <a:ext cx="9652" cy="7535"/>
            </a:xfrm>
            <a:custGeom>
              <a:avLst/>
              <a:gdLst>
                <a:gd name="T0" fmla="*/ 19 w 29"/>
                <a:gd name="T1" fmla="*/ 3 h 26"/>
                <a:gd name="T2" fmla="*/ 19 w 29"/>
                <a:gd name="T3" fmla="*/ 3 h 26"/>
                <a:gd name="T4" fmla="*/ 3 w 29"/>
                <a:gd name="T5" fmla="*/ 7 h 26"/>
                <a:gd name="T6" fmla="*/ 9 w 29"/>
                <a:gd name="T7" fmla="*/ 22 h 26"/>
                <a:gd name="T8" fmla="*/ 26 w 29"/>
                <a:gd name="T9" fmla="*/ 19 h 26"/>
                <a:gd name="T10" fmla="*/ 19 w 29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9" y="3"/>
                  </a:moveTo>
                  <a:lnTo>
                    <a:pt x="19" y="3"/>
                  </a:lnTo>
                  <a:cubicBezTo>
                    <a:pt x="13" y="0"/>
                    <a:pt x="5" y="2"/>
                    <a:pt x="3" y="7"/>
                  </a:cubicBezTo>
                  <a:cubicBezTo>
                    <a:pt x="0" y="12"/>
                    <a:pt x="3" y="19"/>
                    <a:pt x="9" y="22"/>
                  </a:cubicBezTo>
                  <a:cubicBezTo>
                    <a:pt x="16" y="26"/>
                    <a:pt x="23" y="24"/>
                    <a:pt x="26" y="19"/>
                  </a:cubicBezTo>
                  <a:cubicBezTo>
                    <a:pt x="29" y="13"/>
                    <a:pt x="26" y="7"/>
                    <a:pt x="19" y="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201" name="Freeform 222"/>
            <p:cNvSpPr/>
            <p:nvPr/>
          </p:nvSpPr>
          <p:spPr bwMode="auto">
            <a:xfrm>
              <a:off x="1024068" y="7074928"/>
              <a:ext cx="9652" cy="7065"/>
            </a:xfrm>
            <a:custGeom>
              <a:avLst/>
              <a:gdLst>
                <a:gd name="T0" fmla="*/ 19 w 29"/>
                <a:gd name="T1" fmla="*/ 3 h 25"/>
                <a:gd name="T2" fmla="*/ 19 w 29"/>
                <a:gd name="T3" fmla="*/ 3 h 25"/>
                <a:gd name="T4" fmla="*/ 3 w 29"/>
                <a:gd name="T5" fmla="*/ 6 h 25"/>
                <a:gd name="T6" fmla="*/ 9 w 29"/>
                <a:gd name="T7" fmla="*/ 22 h 25"/>
                <a:gd name="T8" fmla="*/ 26 w 29"/>
                <a:gd name="T9" fmla="*/ 18 h 25"/>
                <a:gd name="T10" fmla="*/ 19 w 29"/>
                <a:gd name="T1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19" y="3"/>
                  </a:moveTo>
                  <a:lnTo>
                    <a:pt x="19" y="3"/>
                  </a:lnTo>
                  <a:cubicBezTo>
                    <a:pt x="13" y="0"/>
                    <a:pt x="5" y="1"/>
                    <a:pt x="3" y="6"/>
                  </a:cubicBezTo>
                  <a:cubicBezTo>
                    <a:pt x="0" y="12"/>
                    <a:pt x="3" y="19"/>
                    <a:pt x="9" y="22"/>
                  </a:cubicBezTo>
                  <a:cubicBezTo>
                    <a:pt x="16" y="25"/>
                    <a:pt x="23" y="24"/>
                    <a:pt x="26" y="18"/>
                  </a:cubicBezTo>
                  <a:cubicBezTo>
                    <a:pt x="29" y="13"/>
                    <a:pt x="26" y="6"/>
                    <a:pt x="19" y="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202" name="矩形 201"/>
            <p:cNvSpPr/>
            <p:nvPr/>
          </p:nvSpPr>
          <p:spPr bwMode="auto">
            <a:xfrm>
              <a:off x="1556332" y="7038074"/>
              <a:ext cx="541452" cy="22247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5616" tIns="52808" rIns="105616" bIns="52808" numCol="1" rtlCol="0" anchor="ctr" anchorCtr="0" compatLnSpc="1">
              <a:noAutofit/>
            </a:bodyPr>
            <a:lstStyle/>
            <a:p>
              <a:pPr marL="0" marR="0" lvl="0" indent="0" algn="ctr" defTabSz="1068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……</a:t>
              </a:r>
              <a:endParaRPr kumimoji="0" lang="en-US" altLang="zh-CN" sz="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529467" y="6600133"/>
              <a:ext cx="444962" cy="205940"/>
              <a:chOff x="517072" y="6669489"/>
              <a:chExt cx="444962" cy="205940"/>
            </a:xfrm>
          </p:grpSpPr>
          <p:sp>
            <p:nvSpPr>
              <p:cNvPr id="264" name="Freeform 204"/>
              <p:cNvSpPr/>
              <p:nvPr/>
            </p:nvSpPr>
            <p:spPr bwMode="auto">
              <a:xfrm>
                <a:off x="517072" y="6669489"/>
                <a:ext cx="54263" cy="185849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65" name="Freeform 205"/>
              <p:cNvSpPr/>
              <p:nvPr/>
            </p:nvSpPr>
            <p:spPr bwMode="auto">
              <a:xfrm>
                <a:off x="896918" y="6669489"/>
                <a:ext cx="65116" cy="185849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66" name="Freeform 206"/>
              <p:cNvSpPr/>
              <p:nvPr/>
            </p:nvSpPr>
            <p:spPr bwMode="auto">
              <a:xfrm>
                <a:off x="855677" y="6827711"/>
                <a:ext cx="64031" cy="27627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67" name="Freeform 207"/>
              <p:cNvSpPr/>
              <p:nvPr/>
            </p:nvSpPr>
            <p:spPr bwMode="auto">
              <a:xfrm>
                <a:off x="560483" y="6669489"/>
                <a:ext cx="359225" cy="27627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68" name="Freeform 208"/>
              <p:cNvSpPr/>
              <p:nvPr/>
            </p:nvSpPr>
            <p:spPr bwMode="auto">
              <a:xfrm>
                <a:off x="560483" y="6827711"/>
                <a:ext cx="260465" cy="27627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69" name="Freeform 209"/>
              <p:cNvSpPr/>
              <p:nvPr/>
            </p:nvSpPr>
            <p:spPr bwMode="auto">
              <a:xfrm>
                <a:off x="792732" y="6805108"/>
                <a:ext cx="29302" cy="70321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0" name="Freeform 210"/>
              <p:cNvSpPr/>
              <p:nvPr/>
            </p:nvSpPr>
            <p:spPr bwMode="auto">
              <a:xfrm>
                <a:off x="838313" y="6805108"/>
                <a:ext cx="29302" cy="70321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1" name="Freeform 211"/>
              <p:cNvSpPr/>
              <p:nvPr/>
            </p:nvSpPr>
            <p:spPr bwMode="auto">
              <a:xfrm>
                <a:off x="547460" y="6677022"/>
                <a:ext cx="5427" cy="170781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2" name="Freeform 212"/>
              <p:cNvSpPr/>
              <p:nvPr/>
            </p:nvSpPr>
            <p:spPr bwMode="auto">
              <a:xfrm>
                <a:off x="924050" y="6677022"/>
                <a:ext cx="6512" cy="170781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3" name="Freeform 213"/>
              <p:cNvSpPr/>
              <p:nvPr/>
            </p:nvSpPr>
            <p:spPr bwMode="auto">
              <a:xfrm>
                <a:off x="520328" y="6727252"/>
                <a:ext cx="32558" cy="15069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4" name="Freeform 214"/>
              <p:cNvSpPr/>
              <p:nvPr/>
            </p:nvSpPr>
            <p:spPr bwMode="auto">
              <a:xfrm>
                <a:off x="533352" y="6774971"/>
                <a:ext cx="9768" cy="22604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5" name="Freeform 215"/>
              <p:cNvSpPr/>
              <p:nvPr/>
            </p:nvSpPr>
            <p:spPr bwMode="auto">
              <a:xfrm>
                <a:off x="925135" y="6727252"/>
                <a:ext cx="31473" cy="15069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6" name="Freeform 216"/>
              <p:cNvSpPr/>
              <p:nvPr/>
            </p:nvSpPr>
            <p:spPr bwMode="auto">
              <a:xfrm>
                <a:off x="935987" y="6774971"/>
                <a:ext cx="9768" cy="22604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7" name="Freeform 217"/>
              <p:cNvSpPr/>
              <p:nvPr/>
            </p:nvSpPr>
            <p:spPr bwMode="auto">
              <a:xfrm>
                <a:off x="591957" y="6714695"/>
                <a:ext cx="44496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8" name="Freeform 218"/>
              <p:cNvSpPr/>
              <p:nvPr/>
            </p:nvSpPr>
            <p:spPr bwMode="auto">
              <a:xfrm>
                <a:off x="633197" y="6722229"/>
                <a:ext cx="11938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9" name="Freeform 219"/>
              <p:cNvSpPr/>
              <p:nvPr/>
            </p:nvSpPr>
            <p:spPr bwMode="auto">
              <a:xfrm>
                <a:off x="591957" y="6762413"/>
                <a:ext cx="44496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0" name="Freeform 220"/>
              <p:cNvSpPr/>
              <p:nvPr/>
            </p:nvSpPr>
            <p:spPr bwMode="auto">
              <a:xfrm>
                <a:off x="633197" y="6767436"/>
                <a:ext cx="11938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1" name="Freeform 221"/>
              <p:cNvSpPr/>
              <p:nvPr/>
            </p:nvSpPr>
            <p:spPr bwMode="auto">
              <a:xfrm>
                <a:off x="671181" y="6714695"/>
                <a:ext cx="45581" cy="30138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2" name="Freeform 222"/>
              <p:cNvSpPr/>
              <p:nvPr/>
            </p:nvSpPr>
            <p:spPr bwMode="auto">
              <a:xfrm>
                <a:off x="712421" y="6722229"/>
                <a:ext cx="13023" cy="20092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3" name="Freeform 223"/>
              <p:cNvSpPr/>
              <p:nvPr/>
            </p:nvSpPr>
            <p:spPr bwMode="auto">
              <a:xfrm>
                <a:off x="671181" y="6762413"/>
                <a:ext cx="45581" cy="30138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4" name="Freeform 224"/>
              <p:cNvSpPr/>
              <p:nvPr/>
            </p:nvSpPr>
            <p:spPr bwMode="auto">
              <a:xfrm>
                <a:off x="712421" y="6767436"/>
                <a:ext cx="13023" cy="20092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5" name="Freeform 226"/>
              <p:cNvSpPr/>
              <p:nvPr/>
            </p:nvSpPr>
            <p:spPr bwMode="auto">
              <a:xfrm>
                <a:off x="752577" y="6714694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6" name="Freeform 227"/>
              <p:cNvSpPr/>
              <p:nvPr/>
            </p:nvSpPr>
            <p:spPr bwMode="auto">
              <a:xfrm>
                <a:off x="793817" y="6722229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7" name="Freeform 228"/>
              <p:cNvSpPr/>
              <p:nvPr/>
            </p:nvSpPr>
            <p:spPr bwMode="auto">
              <a:xfrm>
                <a:off x="752577" y="6762413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8" name="Freeform 229"/>
              <p:cNvSpPr/>
              <p:nvPr/>
            </p:nvSpPr>
            <p:spPr bwMode="auto">
              <a:xfrm>
                <a:off x="793817" y="6767436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9" name="Freeform 230"/>
              <p:cNvSpPr/>
              <p:nvPr/>
            </p:nvSpPr>
            <p:spPr bwMode="auto">
              <a:xfrm>
                <a:off x="833972" y="6714694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90" name="Freeform 231"/>
              <p:cNvSpPr/>
              <p:nvPr/>
            </p:nvSpPr>
            <p:spPr bwMode="auto">
              <a:xfrm>
                <a:off x="875212" y="6722229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91" name="Freeform 232"/>
              <p:cNvSpPr/>
              <p:nvPr/>
            </p:nvSpPr>
            <p:spPr bwMode="auto">
              <a:xfrm>
                <a:off x="833972" y="6762413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92" name="Freeform 233"/>
              <p:cNvSpPr/>
              <p:nvPr/>
            </p:nvSpPr>
            <p:spPr bwMode="auto">
              <a:xfrm>
                <a:off x="875212" y="6767436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24" name="组合 923"/>
            <p:cNvGrpSpPr/>
            <p:nvPr/>
          </p:nvGrpSpPr>
          <p:grpSpPr>
            <a:xfrm>
              <a:off x="1061652" y="6598629"/>
              <a:ext cx="444962" cy="205940"/>
              <a:chOff x="517072" y="6669489"/>
              <a:chExt cx="444962" cy="205940"/>
            </a:xfrm>
          </p:grpSpPr>
          <p:sp>
            <p:nvSpPr>
              <p:cNvPr id="925" name="Freeform 204"/>
              <p:cNvSpPr/>
              <p:nvPr/>
            </p:nvSpPr>
            <p:spPr bwMode="auto">
              <a:xfrm>
                <a:off x="517072" y="6669489"/>
                <a:ext cx="54263" cy="185849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26" name="Freeform 205"/>
              <p:cNvSpPr/>
              <p:nvPr/>
            </p:nvSpPr>
            <p:spPr bwMode="auto">
              <a:xfrm>
                <a:off x="896918" y="6669489"/>
                <a:ext cx="65116" cy="185849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27" name="Freeform 206"/>
              <p:cNvSpPr/>
              <p:nvPr/>
            </p:nvSpPr>
            <p:spPr bwMode="auto">
              <a:xfrm>
                <a:off x="855677" y="6827711"/>
                <a:ext cx="64031" cy="27627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28" name="Freeform 207"/>
              <p:cNvSpPr/>
              <p:nvPr/>
            </p:nvSpPr>
            <p:spPr bwMode="auto">
              <a:xfrm>
                <a:off x="560483" y="6669489"/>
                <a:ext cx="359225" cy="27627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29" name="Freeform 208"/>
              <p:cNvSpPr/>
              <p:nvPr/>
            </p:nvSpPr>
            <p:spPr bwMode="auto">
              <a:xfrm>
                <a:off x="560483" y="6827711"/>
                <a:ext cx="260465" cy="27627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30" name="Freeform 209"/>
              <p:cNvSpPr/>
              <p:nvPr/>
            </p:nvSpPr>
            <p:spPr bwMode="auto">
              <a:xfrm>
                <a:off x="792732" y="6805108"/>
                <a:ext cx="29302" cy="70321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31" name="Freeform 210"/>
              <p:cNvSpPr/>
              <p:nvPr/>
            </p:nvSpPr>
            <p:spPr bwMode="auto">
              <a:xfrm>
                <a:off x="838313" y="6805108"/>
                <a:ext cx="29302" cy="70321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32" name="Freeform 211"/>
              <p:cNvSpPr/>
              <p:nvPr/>
            </p:nvSpPr>
            <p:spPr bwMode="auto">
              <a:xfrm>
                <a:off x="547460" y="6677022"/>
                <a:ext cx="5427" cy="170781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33" name="Freeform 212"/>
              <p:cNvSpPr/>
              <p:nvPr/>
            </p:nvSpPr>
            <p:spPr bwMode="auto">
              <a:xfrm>
                <a:off x="924050" y="6677022"/>
                <a:ext cx="6512" cy="170781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34" name="Freeform 213"/>
              <p:cNvSpPr/>
              <p:nvPr/>
            </p:nvSpPr>
            <p:spPr bwMode="auto">
              <a:xfrm>
                <a:off x="520328" y="6727252"/>
                <a:ext cx="32558" cy="15069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35" name="Freeform 214"/>
              <p:cNvSpPr/>
              <p:nvPr/>
            </p:nvSpPr>
            <p:spPr bwMode="auto">
              <a:xfrm>
                <a:off x="533352" y="6774971"/>
                <a:ext cx="9768" cy="22604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36" name="Freeform 215"/>
              <p:cNvSpPr/>
              <p:nvPr/>
            </p:nvSpPr>
            <p:spPr bwMode="auto">
              <a:xfrm>
                <a:off x="925135" y="6727252"/>
                <a:ext cx="31473" cy="15069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37" name="Freeform 216"/>
              <p:cNvSpPr/>
              <p:nvPr/>
            </p:nvSpPr>
            <p:spPr bwMode="auto">
              <a:xfrm>
                <a:off x="935987" y="6774971"/>
                <a:ext cx="9768" cy="22604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38" name="Freeform 217"/>
              <p:cNvSpPr/>
              <p:nvPr/>
            </p:nvSpPr>
            <p:spPr bwMode="auto">
              <a:xfrm>
                <a:off x="591957" y="6714695"/>
                <a:ext cx="44496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39" name="Freeform 218"/>
              <p:cNvSpPr/>
              <p:nvPr/>
            </p:nvSpPr>
            <p:spPr bwMode="auto">
              <a:xfrm>
                <a:off x="633197" y="6722229"/>
                <a:ext cx="11938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40" name="Freeform 219"/>
              <p:cNvSpPr/>
              <p:nvPr/>
            </p:nvSpPr>
            <p:spPr bwMode="auto">
              <a:xfrm>
                <a:off x="591957" y="6762413"/>
                <a:ext cx="44496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41" name="Freeform 220"/>
              <p:cNvSpPr/>
              <p:nvPr/>
            </p:nvSpPr>
            <p:spPr bwMode="auto">
              <a:xfrm>
                <a:off x="633197" y="6767436"/>
                <a:ext cx="11938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42" name="Freeform 221"/>
              <p:cNvSpPr/>
              <p:nvPr/>
            </p:nvSpPr>
            <p:spPr bwMode="auto">
              <a:xfrm>
                <a:off x="671181" y="6714695"/>
                <a:ext cx="45581" cy="30138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43" name="Freeform 222"/>
              <p:cNvSpPr/>
              <p:nvPr/>
            </p:nvSpPr>
            <p:spPr bwMode="auto">
              <a:xfrm>
                <a:off x="712421" y="6722229"/>
                <a:ext cx="13023" cy="20092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44" name="Freeform 223"/>
              <p:cNvSpPr/>
              <p:nvPr/>
            </p:nvSpPr>
            <p:spPr bwMode="auto">
              <a:xfrm>
                <a:off x="671181" y="6762413"/>
                <a:ext cx="45581" cy="30138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45" name="Freeform 224"/>
              <p:cNvSpPr/>
              <p:nvPr/>
            </p:nvSpPr>
            <p:spPr bwMode="auto">
              <a:xfrm>
                <a:off x="712421" y="6767436"/>
                <a:ext cx="13023" cy="20092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46" name="Freeform 226"/>
              <p:cNvSpPr/>
              <p:nvPr/>
            </p:nvSpPr>
            <p:spPr bwMode="auto">
              <a:xfrm>
                <a:off x="752577" y="6714694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47" name="Freeform 227"/>
              <p:cNvSpPr/>
              <p:nvPr/>
            </p:nvSpPr>
            <p:spPr bwMode="auto">
              <a:xfrm>
                <a:off x="793817" y="6722229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48" name="Freeform 228"/>
              <p:cNvSpPr/>
              <p:nvPr/>
            </p:nvSpPr>
            <p:spPr bwMode="auto">
              <a:xfrm>
                <a:off x="752577" y="6762413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49" name="Freeform 229"/>
              <p:cNvSpPr/>
              <p:nvPr/>
            </p:nvSpPr>
            <p:spPr bwMode="auto">
              <a:xfrm>
                <a:off x="793817" y="6767436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50" name="Freeform 230"/>
              <p:cNvSpPr/>
              <p:nvPr/>
            </p:nvSpPr>
            <p:spPr bwMode="auto">
              <a:xfrm>
                <a:off x="833972" y="6714694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51" name="Freeform 231"/>
              <p:cNvSpPr/>
              <p:nvPr/>
            </p:nvSpPr>
            <p:spPr bwMode="auto">
              <a:xfrm>
                <a:off x="875212" y="6722229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52" name="Freeform 232"/>
              <p:cNvSpPr/>
              <p:nvPr/>
            </p:nvSpPr>
            <p:spPr bwMode="auto">
              <a:xfrm>
                <a:off x="833972" y="6762413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53" name="Freeform 233"/>
              <p:cNvSpPr/>
              <p:nvPr/>
            </p:nvSpPr>
            <p:spPr bwMode="auto">
              <a:xfrm>
                <a:off x="875212" y="6767436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54" name="组合 953"/>
            <p:cNvGrpSpPr/>
            <p:nvPr/>
          </p:nvGrpSpPr>
          <p:grpSpPr>
            <a:xfrm>
              <a:off x="1797201" y="6601142"/>
              <a:ext cx="444962" cy="205940"/>
              <a:chOff x="517072" y="6669489"/>
              <a:chExt cx="444962" cy="205940"/>
            </a:xfrm>
          </p:grpSpPr>
          <p:sp>
            <p:nvSpPr>
              <p:cNvPr id="955" name="Freeform 204"/>
              <p:cNvSpPr/>
              <p:nvPr/>
            </p:nvSpPr>
            <p:spPr bwMode="auto">
              <a:xfrm>
                <a:off x="517072" y="6669489"/>
                <a:ext cx="54263" cy="185849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56" name="Freeform 205"/>
              <p:cNvSpPr/>
              <p:nvPr/>
            </p:nvSpPr>
            <p:spPr bwMode="auto">
              <a:xfrm>
                <a:off x="896918" y="6669489"/>
                <a:ext cx="65116" cy="185849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57" name="Freeform 206"/>
              <p:cNvSpPr/>
              <p:nvPr/>
            </p:nvSpPr>
            <p:spPr bwMode="auto">
              <a:xfrm>
                <a:off x="855677" y="6827711"/>
                <a:ext cx="64031" cy="27627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58" name="Freeform 207"/>
              <p:cNvSpPr/>
              <p:nvPr/>
            </p:nvSpPr>
            <p:spPr bwMode="auto">
              <a:xfrm>
                <a:off x="560483" y="6669489"/>
                <a:ext cx="359225" cy="27627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59" name="Freeform 208"/>
              <p:cNvSpPr/>
              <p:nvPr/>
            </p:nvSpPr>
            <p:spPr bwMode="auto">
              <a:xfrm>
                <a:off x="560483" y="6827711"/>
                <a:ext cx="260465" cy="27627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60" name="Freeform 209"/>
              <p:cNvSpPr/>
              <p:nvPr/>
            </p:nvSpPr>
            <p:spPr bwMode="auto">
              <a:xfrm>
                <a:off x="792732" y="6805108"/>
                <a:ext cx="29302" cy="70321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61" name="Freeform 210"/>
              <p:cNvSpPr/>
              <p:nvPr/>
            </p:nvSpPr>
            <p:spPr bwMode="auto">
              <a:xfrm>
                <a:off x="838313" y="6805108"/>
                <a:ext cx="29302" cy="70321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62" name="Freeform 211"/>
              <p:cNvSpPr/>
              <p:nvPr/>
            </p:nvSpPr>
            <p:spPr bwMode="auto">
              <a:xfrm>
                <a:off x="547460" y="6677022"/>
                <a:ext cx="5427" cy="170781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63" name="Freeform 212"/>
              <p:cNvSpPr/>
              <p:nvPr/>
            </p:nvSpPr>
            <p:spPr bwMode="auto">
              <a:xfrm>
                <a:off x="924050" y="6677022"/>
                <a:ext cx="6512" cy="170781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64" name="Freeform 213"/>
              <p:cNvSpPr/>
              <p:nvPr/>
            </p:nvSpPr>
            <p:spPr bwMode="auto">
              <a:xfrm>
                <a:off x="520328" y="6727252"/>
                <a:ext cx="32558" cy="15069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65" name="Freeform 214"/>
              <p:cNvSpPr/>
              <p:nvPr/>
            </p:nvSpPr>
            <p:spPr bwMode="auto">
              <a:xfrm>
                <a:off x="533352" y="6774971"/>
                <a:ext cx="9768" cy="22604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66" name="Freeform 215"/>
              <p:cNvSpPr/>
              <p:nvPr/>
            </p:nvSpPr>
            <p:spPr bwMode="auto">
              <a:xfrm>
                <a:off x="925135" y="6727252"/>
                <a:ext cx="31473" cy="15069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67" name="Freeform 216"/>
              <p:cNvSpPr/>
              <p:nvPr/>
            </p:nvSpPr>
            <p:spPr bwMode="auto">
              <a:xfrm>
                <a:off x="935987" y="6774971"/>
                <a:ext cx="9768" cy="22604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68" name="Freeform 217"/>
              <p:cNvSpPr/>
              <p:nvPr/>
            </p:nvSpPr>
            <p:spPr bwMode="auto">
              <a:xfrm>
                <a:off x="591957" y="6714695"/>
                <a:ext cx="44496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69" name="Freeform 218"/>
              <p:cNvSpPr/>
              <p:nvPr/>
            </p:nvSpPr>
            <p:spPr bwMode="auto">
              <a:xfrm>
                <a:off x="633197" y="6722229"/>
                <a:ext cx="11938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0" name="Freeform 219"/>
              <p:cNvSpPr/>
              <p:nvPr/>
            </p:nvSpPr>
            <p:spPr bwMode="auto">
              <a:xfrm>
                <a:off x="591957" y="6762413"/>
                <a:ext cx="44496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1" name="Freeform 220"/>
              <p:cNvSpPr/>
              <p:nvPr/>
            </p:nvSpPr>
            <p:spPr bwMode="auto">
              <a:xfrm>
                <a:off x="633197" y="6767436"/>
                <a:ext cx="11938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2" name="Freeform 221"/>
              <p:cNvSpPr/>
              <p:nvPr/>
            </p:nvSpPr>
            <p:spPr bwMode="auto">
              <a:xfrm>
                <a:off x="671181" y="6714695"/>
                <a:ext cx="45581" cy="30138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3" name="Freeform 222"/>
              <p:cNvSpPr/>
              <p:nvPr/>
            </p:nvSpPr>
            <p:spPr bwMode="auto">
              <a:xfrm>
                <a:off x="712421" y="6722229"/>
                <a:ext cx="13023" cy="20092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4" name="Freeform 223"/>
              <p:cNvSpPr/>
              <p:nvPr/>
            </p:nvSpPr>
            <p:spPr bwMode="auto">
              <a:xfrm>
                <a:off x="671181" y="6762413"/>
                <a:ext cx="45581" cy="30138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5" name="Freeform 224"/>
              <p:cNvSpPr/>
              <p:nvPr/>
            </p:nvSpPr>
            <p:spPr bwMode="auto">
              <a:xfrm>
                <a:off x="712421" y="6767436"/>
                <a:ext cx="13023" cy="20092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6" name="Freeform 226"/>
              <p:cNvSpPr/>
              <p:nvPr/>
            </p:nvSpPr>
            <p:spPr bwMode="auto">
              <a:xfrm>
                <a:off x="752577" y="6714694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7" name="Freeform 227"/>
              <p:cNvSpPr/>
              <p:nvPr/>
            </p:nvSpPr>
            <p:spPr bwMode="auto">
              <a:xfrm>
                <a:off x="793817" y="6722229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8" name="Freeform 228"/>
              <p:cNvSpPr/>
              <p:nvPr/>
            </p:nvSpPr>
            <p:spPr bwMode="auto">
              <a:xfrm>
                <a:off x="752577" y="6762413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9" name="Freeform 229"/>
              <p:cNvSpPr/>
              <p:nvPr/>
            </p:nvSpPr>
            <p:spPr bwMode="auto">
              <a:xfrm>
                <a:off x="793817" y="6767436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80" name="Freeform 230"/>
              <p:cNvSpPr/>
              <p:nvPr/>
            </p:nvSpPr>
            <p:spPr bwMode="auto">
              <a:xfrm>
                <a:off x="833972" y="6714694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81" name="Freeform 231"/>
              <p:cNvSpPr/>
              <p:nvPr/>
            </p:nvSpPr>
            <p:spPr bwMode="auto">
              <a:xfrm>
                <a:off x="875212" y="6722229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82" name="Freeform 232"/>
              <p:cNvSpPr/>
              <p:nvPr/>
            </p:nvSpPr>
            <p:spPr bwMode="auto">
              <a:xfrm>
                <a:off x="833972" y="6762413"/>
                <a:ext cx="45581" cy="30138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83" name="Freeform 233"/>
              <p:cNvSpPr/>
              <p:nvPr/>
            </p:nvSpPr>
            <p:spPr bwMode="auto">
              <a:xfrm>
                <a:off x="875212" y="6767436"/>
                <a:ext cx="13023" cy="20092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7245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>
              <a:off x="783604" y="6804466"/>
              <a:ext cx="0" cy="129734"/>
            </a:xfrm>
            <a:prstGeom prst="line">
              <a:avLst/>
            </a:prstGeom>
            <a:ln w="63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直接连接符 984"/>
            <p:cNvCxnSpPr/>
            <p:nvPr/>
          </p:nvCxnSpPr>
          <p:spPr>
            <a:xfrm>
              <a:off x="1912087" y="6784375"/>
              <a:ext cx="0" cy="149825"/>
            </a:xfrm>
            <a:prstGeom prst="line">
              <a:avLst/>
            </a:prstGeom>
            <a:ln w="63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783604" y="6934200"/>
              <a:ext cx="1128483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6" name="矩形 985"/>
            <p:cNvSpPr/>
            <p:nvPr/>
          </p:nvSpPr>
          <p:spPr bwMode="auto">
            <a:xfrm>
              <a:off x="1359761" y="6568444"/>
              <a:ext cx="541456" cy="22247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5616" tIns="52808" rIns="105616" bIns="52808" numCol="1" rtlCol="0" anchor="ctr" anchorCtr="0" compatLnSpc="1">
              <a:noAutofit/>
            </a:bodyPr>
            <a:lstStyle/>
            <a:p>
              <a:pPr marL="0" marR="0" lvl="0" indent="0" algn="ctr" defTabSz="1068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……</a:t>
              </a:r>
              <a:endParaRPr kumimoji="0" lang="en-US" altLang="zh-CN" sz="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cxnSp>
          <p:nvCxnSpPr>
            <p:cNvPr id="61" name="直接箭头连接符 60"/>
            <p:cNvCxnSpPr/>
            <p:nvPr/>
          </p:nvCxnSpPr>
          <p:spPr>
            <a:xfrm>
              <a:off x="1404660" y="6804466"/>
              <a:ext cx="0" cy="293312"/>
            </a:xfrm>
            <a:prstGeom prst="straightConnector1">
              <a:avLst/>
            </a:prstGeom>
            <a:ln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7" name="Freeform 219"/>
            <p:cNvSpPr>
              <a:spLocks noEditPoints="1"/>
            </p:cNvSpPr>
            <p:nvPr/>
          </p:nvSpPr>
          <p:spPr bwMode="auto">
            <a:xfrm>
              <a:off x="1959492" y="7065497"/>
              <a:ext cx="128870" cy="136107"/>
            </a:xfrm>
            <a:custGeom>
              <a:avLst/>
              <a:gdLst>
                <a:gd name="T0" fmla="*/ 359 w 378"/>
                <a:gd name="T1" fmla="*/ 192 h 480"/>
                <a:gd name="T2" fmla="*/ 359 w 378"/>
                <a:gd name="T3" fmla="*/ 192 h 480"/>
                <a:gd name="T4" fmla="*/ 189 w 378"/>
                <a:gd name="T5" fmla="*/ 271 h 480"/>
                <a:gd name="T6" fmla="*/ 20 w 378"/>
                <a:gd name="T7" fmla="*/ 192 h 480"/>
                <a:gd name="T8" fmla="*/ 20 w 378"/>
                <a:gd name="T9" fmla="*/ 143 h 480"/>
                <a:gd name="T10" fmla="*/ 189 w 378"/>
                <a:gd name="T11" fmla="*/ 197 h 480"/>
                <a:gd name="T12" fmla="*/ 359 w 378"/>
                <a:gd name="T13" fmla="*/ 143 h 480"/>
                <a:gd name="T14" fmla="*/ 359 w 378"/>
                <a:gd name="T15" fmla="*/ 192 h 480"/>
                <a:gd name="T16" fmla="*/ 189 w 378"/>
                <a:gd name="T17" fmla="*/ 359 h 480"/>
                <a:gd name="T18" fmla="*/ 189 w 378"/>
                <a:gd name="T19" fmla="*/ 359 h 480"/>
                <a:gd name="T20" fmla="*/ 20 w 378"/>
                <a:gd name="T21" fmla="*/ 280 h 480"/>
                <a:gd name="T22" fmla="*/ 20 w 378"/>
                <a:gd name="T23" fmla="*/ 236 h 480"/>
                <a:gd name="T24" fmla="*/ 189 w 378"/>
                <a:gd name="T25" fmla="*/ 291 h 480"/>
                <a:gd name="T26" fmla="*/ 359 w 378"/>
                <a:gd name="T27" fmla="*/ 236 h 480"/>
                <a:gd name="T28" fmla="*/ 359 w 378"/>
                <a:gd name="T29" fmla="*/ 280 h 480"/>
                <a:gd name="T30" fmla="*/ 189 w 378"/>
                <a:gd name="T31" fmla="*/ 359 h 480"/>
                <a:gd name="T32" fmla="*/ 189 w 378"/>
                <a:gd name="T33" fmla="*/ 20 h 480"/>
                <a:gd name="T34" fmla="*/ 189 w 378"/>
                <a:gd name="T35" fmla="*/ 20 h 480"/>
                <a:gd name="T36" fmla="*/ 359 w 378"/>
                <a:gd name="T37" fmla="*/ 99 h 480"/>
                <a:gd name="T38" fmla="*/ 189 w 378"/>
                <a:gd name="T39" fmla="*/ 178 h 480"/>
                <a:gd name="T40" fmla="*/ 20 w 378"/>
                <a:gd name="T41" fmla="*/ 99 h 480"/>
                <a:gd name="T42" fmla="*/ 189 w 378"/>
                <a:gd name="T43" fmla="*/ 20 h 480"/>
                <a:gd name="T44" fmla="*/ 189 w 378"/>
                <a:gd name="T45" fmla="*/ 0 h 480"/>
                <a:gd name="T46" fmla="*/ 189 w 378"/>
                <a:gd name="T47" fmla="*/ 0 h 480"/>
                <a:gd name="T48" fmla="*/ 0 w 378"/>
                <a:gd name="T49" fmla="*/ 99 h 480"/>
                <a:gd name="T50" fmla="*/ 0 w 378"/>
                <a:gd name="T51" fmla="*/ 102 h 480"/>
                <a:gd name="T52" fmla="*/ 0 w 378"/>
                <a:gd name="T53" fmla="*/ 104 h 480"/>
                <a:gd name="T54" fmla="*/ 0 w 378"/>
                <a:gd name="T55" fmla="*/ 236 h 480"/>
                <a:gd name="T56" fmla="*/ 0 w 378"/>
                <a:gd name="T57" fmla="*/ 368 h 480"/>
                <a:gd name="T58" fmla="*/ 0 w 378"/>
                <a:gd name="T59" fmla="*/ 369 h 480"/>
                <a:gd name="T60" fmla="*/ 0 w 378"/>
                <a:gd name="T61" fmla="*/ 369 h 480"/>
                <a:gd name="T62" fmla="*/ 189 w 378"/>
                <a:gd name="T63" fmla="*/ 467 h 480"/>
                <a:gd name="T64" fmla="*/ 230 w 378"/>
                <a:gd name="T65" fmla="*/ 464 h 480"/>
                <a:gd name="T66" fmla="*/ 260 w 378"/>
                <a:gd name="T67" fmla="*/ 476 h 480"/>
                <a:gd name="T68" fmla="*/ 277 w 378"/>
                <a:gd name="T69" fmla="*/ 444 h 480"/>
                <a:gd name="T70" fmla="*/ 245 w 378"/>
                <a:gd name="T71" fmla="*/ 427 h 480"/>
                <a:gd name="T72" fmla="*/ 228 w 378"/>
                <a:gd name="T73" fmla="*/ 445 h 480"/>
                <a:gd name="T74" fmla="*/ 189 w 378"/>
                <a:gd name="T75" fmla="*/ 447 h 480"/>
                <a:gd name="T76" fmla="*/ 20 w 378"/>
                <a:gd name="T77" fmla="*/ 368 h 480"/>
                <a:gd name="T78" fmla="*/ 20 w 378"/>
                <a:gd name="T79" fmla="*/ 325 h 480"/>
                <a:gd name="T80" fmla="*/ 189 w 378"/>
                <a:gd name="T81" fmla="*/ 379 h 480"/>
                <a:gd name="T82" fmla="*/ 359 w 378"/>
                <a:gd name="T83" fmla="*/ 324 h 480"/>
                <a:gd name="T84" fmla="*/ 359 w 378"/>
                <a:gd name="T85" fmla="*/ 368 h 480"/>
                <a:gd name="T86" fmla="*/ 339 w 378"/>
                <a:gd name="T87" fmla="*/ 404 h 480"/>
                <a:gd name="T88" fmla="*/ 320 w 378"/>
                <a:gd name="T89" fmla="*/ 403 h 480"/>
                <a:gd name="T90" fmla="*/ 304 w 378"/>
                <a:gd name="T91" fmla="*/ 435 h 480"/>
                <a:gd name="T92" fmla="*/ 336 w 378"/>
                <a:gd name="T93" fmla="*/ 452 h 480"/>
                <a:gd name="T94" fmla="*/ 353 w 378"/>
                <a:gd name="T95" fmla="*/ 420 h 480"/>
                <a:gd name="T96" fmla="*/ 352 w 378"/>
                <a:gd name="T97" fmla="*/ 419 h 480"/>
                <a:gd name="T98" fmla="*/ 378 w 378"/>
                <a:gd name="T99" fmla="*/ 369 h 480"/>
                <a:gd name="T100" fmla="*/ 378 w 378"/>
                <a:gd name="T101" fmla="*/ 303 h 480"/>
                <a:gd name="T102" fmla="*/ 378 w 378"/>
                <a:gd name="T103" fmla="*/ 303 h 480"/>
                <a:gd name="T104" fmla="*/ 378 w 378"/>
                <a:gd name="T105" fmla="*/ 302 h 480"/>
                <a:gd name="T106" fmla="*/ 378 w 378"/>
                <a:gd name="T107" fmla="*/ 280 h 480"/>
                <a:gd name="T108" fmla="*/ 378 w 378"/>
                <a:gd name="T109" fmla="*/ 236 h 480"/>
                <a:gd name="T110" fmla="*/ 378 w 378"/>
                <a:gd name="T111" fmla="*/ 104 h 480"/>
                <a:gd name="T112" fmla="*/ 378 w 378"/>
                <a:gd name="T113" fmla="*/ 104 h 480"/>
                <a:gd name="T114" fmla="*/ 378 w 378"/>
                <a:gd name="T115" fmla="*/ 99 h 480"/>
                <a:gd name="T116" fmla="*/ 189 w 378"/>
                <a:gd name="T11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8" h="480">
                  <a:moveTo>
                    <a:pt x="359" y="192"/>
                  </a:moveTo>
                  <a:lnTo>
                    <a:pt x="359" y="192"/>
                  </a:lnTo>
                  <a:cubicBezTo>
                    <a:pt x="359" y="235"/>
                    <a:pt x="281" y="271"/>
                    <a:pt x="189" y="271"/>
                  </a:cubicBezTo>
                  <a:cubicBezTo>
                    <a:pt x="97" y="271"/>
                    <a:pt x="20" y="235"/>
                    <a:pt x="20" y="192"/>
                  </a:cubicBezTo>
                  <a:lnTo>
                    <a:pt x="20" y="143"/>
                  </a:lnTo>
                  <a:cubicBezTo>
                    <a:pt x="50" y="176"/>
                    <a:pt x="114" y="197"/>
                    <a:pt x="189" y="197"/>
                  </a:cubicBezTo>
                  <a:cubicBezTo>
                    <a:pt x="264" y="197"/>
                    <a:pt x="328" y="176"/>
                    <a:pt x="359" y="143"/>
                  </a:cubicBezTo>
                  <a:lnTo>
                    <a:pt x="359" y="192"/>
                  </a:lnTo>
                  <a:close/>
                  <a:moveTo>
                    <a:pt x="189" y="359"/>
                  </a:moveTo>
                  <a:lnTo>
                    <a:pt x="189" y="359"/>
                  </a:lnTo>
                  <a:cubicBezTo>
                    <a:pt x="97" y="359"/>
                    <a:pt x="20" y="323"/>
                    <a:pt x="20" y="280"/>
                  </a:cubicBezTo>
                  <a:lnTo>
                    <a:pt x="20" y="236"/>
                  </a:lnTo>
                  <a:cubicBezTo>
                    <a:pt x="50" y="269"/>
                    <a:pt x="114" y="291"/>
                    <a:pt x="189" y="291"/>
                  </a:cubicBezTo>
                  <a:cubicBezTo>
                    <a:pt x="264" y="291"/>
                    <a:pt x="328" y="269"/>
                    <a:pt x="359" y="236"/>
                  </a:cubicBezTo>
                  <a:lnTo>
                    <a:pt x="359" y="280"/>
                  </a:lnTo>
                  <a:cubicBezTo>
                    <a:pt x="359" y="323"/>
                    <a:pt x="281" y="359"/>
                    <a:pt x="189" y="359"/>
                  </a:cubicBezTo>
                  <a:close/>
                  <a:moveTo>
                    <a:pt x="189" y="20"/>
                  </a:moveTo>
                  <a:lnTo>
                    <a:pt x="189" y="20"/>
                  </a:lnTo>
                  <a:cubicBezTo>
                    <a:pt x="281" y="20"/>
                    <a:pt x="359" y="56"/>
                    <a:pt x="359" y="99"/>
                  </a:cubicBezTo>
                  <a:cubicBezTo>
                    <a:pt x="359" y="142"/>
                    <a:pt x="281" y="178"/>
                    <a:pt x="189" y="178"/>
                  </a:cubicBezTo>
                  <a:cubicBezTo>
                    <a:pt x="97" y="178"/>
                    <a:pt x="20" y="142"/>
                    <a:pt x="20" y="99"/>
                  </a:cubicBezTo>
                  <a:cubicBezTo>
                    <a:pt x="20" y="56"/>
                    <a:pt x="97" y="20"/>
                    <a:pt x="189" y="20"/>
                  </a:cubicBezTo>
                  <a:close/>
                  <a:moveTo>
                    <a:pt x="189" y="0"/>
                  </a:moveTo>
                  <a:lnTo>
                    <a:pt x="189" y="0"/>
                  </a:lnTo>
                  <a:cubicBezTo>
                    <a:pt x="83" y="0"/>
                    <a:pt x="0" y="44"/>
                    <a:pt x="0" y="99"/>
                  </a:cubicBezTo>
                  <a:cubicBezTo>
                    <a:pt x="0" y="100"/>
                    <a:pt x="0" y="101"/>
                    <a:pt x="0" y="102"/>
                  </a:cubicBezTo>
                  <a:cubicBezTo>
                    <a:pt x="0" y="103"/>
                    <a:pt x="0" y="103"/>
                    <a:pt x="0" y="104"/>
                  </a:cubicBezTo>
                  <a:lnTo>
                    <a:pt x="0" y="236"/>
                  </a:lnTo>
                  <a:lnTo>
                    <a:pt x="0" y="368"/>
                  </a:lnTo>
                  <a:lnTo>
                    <a:pt x="0" y="369"/>
                  </a:lnTo>
                  <a:cubicBezTo>
                    <a:pt x="0" y="369"/>
                    <a:pt x="0" y="369"/>
                    <a:pt x="0" y="369"/>
                  </a:cubicBezTo>
                  <a:cubicBezTo>
                    <a:pt x="1" y="424"/>
                    <a:pt x="84" y="467"/>
                    <a:pt x="189" y="467"/>
                  </a:cubicBezTo>
                  <a:cubicBezTo>
                    <a:pt x="203" y="467"/>
                    <a:pt x="217" y="466"/>
                    <a:pt x="230" y="464"/>
                  </a:cubicBezTo>
                  <a:cubicBezTo>
                    <a:pt x="236" y="474"/>
                    <a:pt x="248" y="480"/>
                    <a:pt x="260" y="476"/>
                  </a:cubicBezTo>
                  <a:cubicBezTo>
                    <a:pt x="274" y="472"/>
                    <a:pt x="281" y="457"/>
                    <a:pt x="277" y="444"/>
                  </a:cubicBezTo>
                  <a:cubicBezTo>
                    <a:pt x="273" y="430"/>
                    <a:pt x="258" y="423"/>
                    <a:pt x="245" y="427"/>
                  </a:cubicBezTo>
                  <a:cubicBezTo>
                    <a:pt x="236" y="430"/>
                    <a:pt x="230" y="436"/>
                    <a:pt x="228" y="445"/>
                  </a:cubicBezTo>
                  <a:cubicBezTo>
                    <a:pt x="215" y="446"/>
                    <a:pt x="202" y="447"/>
                    <a:pt x="189" y="447"/>
                  </a:cubicBezTo>
                  <a:cubicBezTo>
                    <a:pt x="97" y="447"/>
                    <a:pt x="20" y="411"/>
                    <a:pt x="20" y="368"/>
                  </a:cubicBezTo>
                  <a:lnTo>
                    <a:pt x="20" y="325"/>
                  </a:lnTo>
                  <a:cubicBezTo>
                    <a:pt x="50" y="357"/>
                    <a:pt x="114" y="379"/>
                    <a:pt x="189" y="379"/>
                  </a:cubicBezTo>
                  <a:cubicBezTo>
                    <a:pt x="264" y="379"/>
                    <a:pt x="328" y="357"/>
                    <a:pt x="359" y="324"/>
                  </a:cubicBezTo>
                  <a:lnTo>
                    <a:pt x="359" y="368"/>
                  </a:lnTo>
                  <a:cubicBezTo>
                    <a:pt x="359" y="383"/>
                    <a:pt x="349" y="395"/>
                    <a:pt x="339" y="404"/>
                  </a:cubicBezTo>
                  <a:cubicBezTo>
                    <a:pt x="333" y="402"/>
                    <a:pt x="327" y="401"/>
                    <a:pt x="320" y="403"/>
                  </a:cubicBezTo>
                  <a:cubicBezTo>
                    <a:pt x="307" y="407"/>
                    <a:pt x="299" y="422"/>
                    <a:pt x="304" y="435"/>
                  </a:cubicBezTo>
                  <a:cubicBezTo>
                    <a:pt x="308" y="449"/>
                    <a:pt x="322" y="456"/>
                    <a:pt x="336" y="452"/>
                  </a:cubicBezTo>
                  <a:cubicBezTo>
                    <a:pt x="349" y="448"/>
                    <a:pt x="357" y="434"/>
                    <a:pt x="353" y="420"/>
                  </a:cubicBezTo>
                  <a:cubicBezTo>
                    <a:pt x="352" y="420"/>
                    <a:pt x="352" y="419"/>
                    <a:pt x="352" y="419"/>
                  </a:cubicBezTo>
                  <a:cubicBezTo>
                    <a:pt x="369" y="404"/>
                    <a:pt x="378" y="387"/>
                    <a:pt x="378" y="369"/>
                  </a:cubicBezTo>
                  <a:lnTo>
                    <a:pt x="378" y="303"/>
                  </a:lnTo>
                  <a:lnTo>
                    <a:pt x="378" y="303"/>
                  </a:lnTo>
                  <a:cubicBezTo>
                    <a:pt x="378" y="302"/>
                    <a:pt x="378" y="302"/>
                    <a:pt x="378" y="302"/>
                  </a:cubicBezTo>
                  <a:lnTo>
                    <a:pt x="378" y="280"/>
                  </a:lnTo>
                  <a:lnTo>
                    <a:pt x="378" y="236"/>
                  </a:lnTo>
                  <a:lnTo>
                    <a:pt x="378" y="104"/>
                  </a:lnTo>
                  <a:lnTo>
                    <a:pt x="378" y="104"/>
                  </a:lnTo>
                  <a:cubicBezTo>
                    <a:pt x="378" y="102"/>
                    <a:pt x="378" y="101"/>
                    <a:pt x="378" y="99"/>
                  </a:cubicBezTo>
                  <a:cubicBezTo>
                    <a:pt x="378" y="4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solidFill>
                <a:srgbClr val="00B0F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defTabSz="7245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04" y="4291016"/>
            <a:ext cx="803910" cy="545465"/>
          </a:xfrm>
          <a:prstGeom prst="rect">
            <a:avLst/>
          </a:prstGeom>
          <a:noFill/>
        </p:spPr>
      </p:pic>
      <p:pic>
        <p:nvPicPr>
          <p:cNvPr id="382" name="图片 3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1925" y="4291758"/>
            <a:ext cx="803910" cy="545465"/>
          </a:xfrm>
          <a:prstGeom prst="rect">
            <a:avLst/>
          </a:prstGeom>
        </p:spPr>
      </p:pic>
      <p:sp>
        <p:nvSpPr>
          <p:cNvPr id="385" name="文本框 384"/>
          <p:cNvSpPr txBox="1"/>
          <p:nvPr/>
        </p:nvSpPr>
        <p:spPr>
          <a:xfrm>
            <a:off x="2613437" y="7053028"/>
            <a:ext cx="37910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solidFill>
                  <a:srgbClr val="49809B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绿色集约</a:t>
            </a:r>
            <a:r>
              <a:rPr kumimoji="1" lang="zh-CN" altLang="en-US" sz="1200" b="1" dirty="0" smtClean="0">
                <a:solidFill>
                  <a:srgbClr val="49809B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，降低</a:t>
            </a:r>
            <a:r>
              <a:rPr kumimoji="1" lang="zh-CN" altLang="en-US" sz="1200" b="1" smtClean="0">
                <a:solidFill>
                  <a:srgbClr val="49809B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空间和功耗</a:t>
            </a:r>
            <a:endParaRPr kumimoji="1" lang="zh-CN" altLang="en-US" sz="1200" b="1" dirty="0">
              <a:solidFill>
                <a:srgbClr val="49809B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  <a:p>
            <a:endParaRPr lang="zh-CN" altLang="en-US" dirty="0"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386" name="文本框 385"/>
          <p:cNvSpPr txBox="1"/>
          <p:nvPr/>
        </p:nvSpPr>
        <p:spPr>
          <a:xfrm>
            <a:off x="2711823" y="7428409"/>
            <a:ext cx="3767315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1000" dirty="0" err="1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PLDisk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 S1500T/S1600T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全闪智能盘框，采用面向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Diskless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架构设计，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计算和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存储独立更新换代；智能盘框通过高速网络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无缝对接</a:t>
            </a:r>
            <a:r>
              <a:rPr lang="en-US" altLang="zh-CN" sz="1000" dirty="0" err="1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Ceph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、</a:t>
            </a:r>
            <a:r>
              <a:rPr lang="en-US" altLang="zh-CN" sz="1000" dirty="0" err="1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Lustre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、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GPFS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等第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三方平台，上层业务无感知。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1000" dirty="0" err="1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PLDisk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 S1500T/S1600T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全闪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智能盘框通过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性能无损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的场景化数据缩减编码，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分布式软件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2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副本算法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+23+2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大比例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EC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算法引擎，大幅提升资源利用率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，机柜空间和设备功耗分别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降低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40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%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。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pic>
        <p:nvPicPr>
          <p:cNvPr id="2" name="图片 1" descr="宝德logo透明底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4414" b="17793"/>
          <a:stretch>
            <a:fillRect/>
          </a:stretch>
        </p:blipFill>
        <p:spPr>
          <a:xfrm>
            <a:off x="5643880" y="196850"/>
            <a:ext cx="1090930" cy="382270"/>
          </a:xfrm>
          <a:prstGeom prst="rect">
            <a:avLst/>
          </a:prstGeom>
        </p:spPr>
      </p:pic>
      <p:pic>
        <p:nvPicPr>
          <p:cNvPr id="5" name="图片 4" descr="1697595179043 - 副本"/>
          <p:cNvPicPr>
            <a:picLocks noChangeAspect="1"/>
          </p:cNvPicPr>
          <p:nvPr/>
        </p:nvPicPr>
        <p:blipFill>
          <a:blip r:embed="rId6"/>
          <a:srcRect t="13594" b="20374"/>
          <a:stretch>
            <a:fillRect/>
          </a:stretch>
        </p:blipFill>
        <p:spPr>
          <a:xfrm>
            <a:off x="494030" y="1295400"/>
            <a:ext cx="3060065" cy="11360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3204" y="7046281"/>
            <a:ext cx="803910" cy="545465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331925" y="7047023"/>
            <a:ext cx="803910" cy="54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26013" y="1193800"/>
            <a:ext cx="1894451" cy="8038964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07191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6720" y="2270893"/>
            <a:ext cx="1644914" cy="1360759"/>
          </a:xfrm>
          <a:prstGeom prst="rect">
            <a:avLst/>
          </a:prstGeom>
        </p:spPr>
      </p:pic>
      <p:cxnSp>
        <p:nvCxnSpPr>
          <p:cNvPr id="23" name="直线连接符 22"/>
          <p:cNvCxnSpPr/>
          <p:nvPr/>
        </p:nvCxnSpPr>
        <p:spPr>
          <a:xfrm>
            <a:off x="0" y="9448800"/>
            <a:ext cx="6858000" cy="0"/>
          </a:xfrm>
          <a:prstGeom prst="line">
            <a:avLst/>
          </a:prstGeom>
          <a:ln w="9525">
            <a:solidFill>
              <a:srgbClr val="81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701777" y="9540398"/>
            <a:ext cx="8616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" dirty="0" smtClean="0">
                <a:solidFill>
                  <a:srgbClr val="313333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Diskless</a:t>
            </a:r>
            <a:r>
              <a:rPr kumimoji="1" lang="zh-CN" altLang="en-US" sz="600" dirty="0" smtClean="0">
                <a:solidFill>
                  <a:srgbClr val="313333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架构</a:t>
            </a:r>
            <a:endParaRPr kumimoji="1" lang="zh-CN" altLang="en-US" sz="600" dirty="0">
              <a:solidFill>
                <a:srgbClr val="313333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75760" y="9525009"/>
            <a:ext cx="252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2</a:t>
            </a:r>
            <a:endParaRPr kumimoji="1" lang="en-US" altLang="zh-CN" sz="800" dirty="0"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cxnSp>
        <p:nvCxnSpPr>
          <p:cNvPr id="37" name="直线连接符 36"/>
          <p:cNvCxnSpPr>
            <a:stCxn id="48" idx="0"/>
            <a:endCxn id="48" idx="0"/>
          </p:cNvCxnSpPr>
          <p:nvPr/>
        </p:nvCxnSpPr>
        <p:spPr>
          <a:xfrm>
            <a:off x="701777" y="95250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/>
          <p:cNvCxnSpPr/>
          <p:nvPr/>
        </p:nvCxnSpPr>
        <p:spPr>
          <a:xfrm>
            <a:off x="762000" y="9584641"/>
            <a:ext cx="0" cy="96180"/>
          </a:xfrm>
          <a:prstGeom prst="line">
            <a:avLst/>
          </a:prstGeom>
          <a:ln>
            <a:solidFill>
              <a:srgbClr val="31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76626" y="3534978"/>
            <a:ext cx="1644915" cy="580404"/>
            <a:chOff x="558142" y="5590960"/>
            <a:chExt cx="3191677" cy="1004612"/>
          </a:xfrm>
        </p:grpSpPr>
        <p:sp>
          <p:nvSpPr>
            <p:cNvPr id="38" name="椭圆 37"/>
            <p:cNvSpPr/>
            <p:nvPr/>
          </p:nvSpPr>
          <p:spPr>
            <a:xfrm>
              <a:off x="558144" y="5590960"/>
              <a:ext cx="3191675" cy="740827"/>
            </a:xfrm>
            <a:prstGeom prst="ellipse">
              <a:avLst/>
            </a:prstGeom>
            <a:gradFill flip="none" rotWithShape="1">
              <a:gsLst>
                <a:gs pos="0">
                  <a:srgbClr val="666666">
                    <a:alpha val="7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666666">
                      <a:alpha val="66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82486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64973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47459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29946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12432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94919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77405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59892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497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666666">
                    <a:lumMod val="8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58142" y="5854747"/>
              <a:ext cx="3191675" cy="740825"/>
            </a:xfrm>
            <a:prstGeom prst="ellipse">
              <a:avLst/>
            </a:prstGeom>
            <a:gradFill flip="none" rotWithShape="1">
              <a:gsLst>
                <a:gs pos="0">
                  <a:srgbClr val="666666">
                    <a:alpha val="7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666666">
                      <a:alpha val="66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82486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64973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47459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29946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12432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94919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77405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59892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497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666666">
                    <a:lumMod val="8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</p:grpSp>
      <p:sp>
        <p:nvSpPr>
          <p:cNvPr id="32" name="TextBox 83"/>
          <p:cNvSpPr txBox="1"/>
          <p:nvPr/>
        </p:nvSpPr>
        <p:spPr>
          <a:xfrm>
            <a:off x="896085" y="1663610"/>
            <a:ext cx="800219" cy="3139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1200" b="1" kern="1600" dirty="0" smtClean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智能盘框</a:t>
            </a:r>
            <a:endParaRPr lang="zh-CN" altLang="en-US" sz="1200" b="1" kern="1600" dirty="0" smtClean="0">
              <a:solidFill>
                <a:schemeClr val="accent5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9" y="3384108"/>
            <a:ext cx="1283791" cy="806892"/>
          </a:xfrm>
          <a:prstGeom prst="rect">
            <a:avLst/>
          </a:prstGeom>
        </p:spPr>
      </p:pic>
      <p:sp>
        <p:nvSpPr>
          <p:cNvPr id="127" name="矩形 126"/>
          <p:cNvSpPr/>
          <p:nvPr/>
        </p:nvSpPr>
        <p:spPr>
          <a:xfrm>
            <a:off x="426720" y="4838274"/>
            <a:ext cx="1685593" cy="631859"/>
          </a:xfrm>
          <a:prstGeom prst="rect">
            <a:avLst/>
          </a:prstGeom>
          <a:noFill/>
          <a:ln w="12700" cap="flat" cmpd="sng" algn="ctr">
            <a:solidFill>
              <a:srgbClr val="49809B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892447" y="4521701"/>
            <a:ext cx="1088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应用服务</a:t>
            </a:r>
            <a:endParaRPr lang="zh-CN" altLang="en-US" sz="1200" b="1" dirty="0">
              <a:solidFill>
                <a:schemeClr val="accent5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881982" y="5953922"/>
            <a:ext cx="99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1200" b="1">
                <a:solidFill>
                  <a:srgbClr val="49809B"/>
                </a:solidFill>
                <a:latin typeface="FZLanTingHeiS-L-GB" panose="02000000000000000000" pitchFamily="2" charset="-122"/>
                <a:ea typeface="FZLanTingHeiS-L-GB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丰富生态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457200" y="6270026"/>
            <a:ext cx="1644915" cy="673698"/>
          </a:xfrm>
          <a:prstGeom prst="rect">
            <a:avLst/>
          </a:prstGeom>
          <a:noFill/>
          <a:ln w="12700" cap="flat" cmpd="sng" algn="ctr">
            <a:solidFill>
              <a:srgbClr val="49809B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zh-CN" altLang="en-US" sz="1100" kern="0">
              <a:solidFill>
                <a:prstClr val="white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855654" y="7392350"/>
            <a:ext cx="82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1200" b="1">
                <a:solidFill>
                  <a:srgbClr val="49809B"/>
                </a:solidFill>
                <a:latin typeface="FZLanTingHeiS-L-GB" panose="02000000000000000000" pitchFamily="2" charset="-122"/>
                <a:ea typeface="FZLanTingHeiS-L-GB" panose="02000000000000000000" pitchFamily="2" charset="-122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智能盘框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9" y="4966885"/>
            <a:ext cx="388003" cy="398038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/>
          <a:srcRect l="2232" r="1"/>
          <a:stretch>
            <a:fillRect/>
          </a:stretch>
        </p:blipFill>
        <p:spPr>
          <a:xfrm>
            <a:off x="1489510" y="5029200"/>
            <a:ext cx="557352" cy="279947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90" y="4968120"/>
            <a:ext cx="434095" cy="365880"/>
          </a:xfrm>
          <a:prstGeom prst="rect">
            <a:avLst/>
          </a:prstGeom>
        </p:spPr>
      </p:pic>
      <p:pic>
        <p:nvPicPr>
          <p:cNvPr id="58" name="内容占位符 57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11643" y="6434314"/>
            <a:ext cx="592052" cy="16560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882" y="6434314"/>
            <a:ext cx="704745" cy="15283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179" y="6700347"/>
            <a:ext cx="811143" cy="139592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988245" y="5517082"/>
            <a:ext cx="541020" cy="448945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981320" y="6955636"/>
            <a:ext cx="541020" cy="448945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2" y="-11358"/>
            <a:ext cx="6857998" cy="879444"/>
            <a:chOff x="2" y="-11358"/>
            <a:chExt cx="6857998" cy="879444"/>
          </a:xfrm>
        </p:grpSpPr>
        <p:sp>
          <p:nvSpPr>
            <p:cNvPr id="93" name="矩形 92"/>
            <p:cNvSpPr/>
            <p:nvPr/>
          </p:nvSpPr>
          <p:spPr>
            <a:xfrm>
              <a:off x="2" y="0"/>
              <a:ext cx="6857998" cy="868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93870" y="-11358"/>
              <a:ext cx="1532345" cy="8723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080457" y="228600"/>
              <a:ext cx="4696748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PLDisk</a:t>
              </a:r>
              <a:r>
                <a:rPr lang="en-US" altLang="zh-CN" sz="1400" b="1" dirty="0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 S1500T/S1600T(</a:t>
              </a:r>
              <a:r>
                <a:rPr lang="zh-CN" altLang="en-US" sz="1400" b="1" dirty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全</a:t>
              </a:r>
              <a:r>
                <a:rPr lang="zh-CN" altLang="en-US" sz="1400" b="1" dirty="0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闪存</a:t>
              </a:r>
              <a:r>
                <a:rPr lang="en-US" altLang="zh-CN" sz="1400" b="1" dirty="0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)</a:t>
              </a:r>
              <a:r>
                <a:rPr lang="en-US" altLang="zh-CN" sz="1400" b="1" dirty="0" smtClean="0">
                  <a:solidFill>
                    <a:srgbClr val="40719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 </a:t>
              </a:r>
              <a:endParaRPr lang="en-US" altLang="zh-CN" sz="1400" b="1" dirty="0">
                <a:solidFill>
                  <a:srgbClr val="40719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571239" y="263531"/>
              <a:ext cx="1434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Huawei Sans Medium" panose="020C0603030203020204" pitchFamily="34" charset="0"/>
                  <a:sym typeface="+mn-lt"/>
                </a:rPr>
                <a:t>Data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Huawei Sans Medium" panose="020C0603030203020204" pitchFamily="34" charset="0"/>
                  <a:sym typeface="+mn-lt"/>
                </a:rPr>
                <a:t> 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Huawei Sans Medium" panose="020C0603030203020204" pitchFamily="34" charset="0"/>
                  <a:sym typeface="+mn-lt"/>
                </a:rPr>
                <a:t>Sheet</a:t>
              </a:r>
              <a:endParaRPr kumimoji="1" lang="zh-CN" altLang="en-US" sz="16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Huawei Sans Medium" panose="020C0603030203020204" pitchFamily="34" charset="0"/>
                <a:sym typeface="+mn-lt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690834" y="660078"/>
              <a:ext cx="1199720" cy="45719"/>
              <a:chOff x="871940" y="675838"/>
              <a:chExt cx="1050170" cy="30182"/>
            </a:xfrm>
          </p:grpSpPr>
          <p:cxnSp>
            <p:nvCxnSpPr>
              <p:cNvPr id="99" name="直接连接符 98"/>
              <p:cNvCxnSpPr/>
              <p:nvPr/>
            </p:nvCxnSpPr>
            <p:spPr>
              <a:xfrm>
                <a:off x="874593" y="675838"/>
                <a:ext cx="104751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871940" y="706020"/>
                <a:ext cx="104751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文本框 106"/>
          <p:cNvSpPr txBox="1"/>
          <p:nvPr/>
        </p:nvSpPr>
        <p:spPr>
          <a:xfrm>
            <a:off x="2742396" y="3083948"/>
            <a:ext cx="3767315" cy="152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err="1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PLDisk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 S1500T/S1600T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智能盘框，通过双控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Active-Active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架构，</a:t>
            </a:r>
            <a:r>
              <a:rPr lang="zh-CN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硬盘亚健康</a:t>
            </a:r>
            <a:r>
              <a:rPr lang="zh-CN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管理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、加密盘</a:t>
            </a:r>
            <a:r>
              <a:rPr lang="zh-CN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和</a:t>
            </a:r>
            <a:r>
              <a:rPr lang="zh-CN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慢盘智能优化等多重可靠性技术，实现系统级</a:t>
            </a:r>
            <a:r>
              <a:rPr lang="zh-CN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可靠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，</a:t>
            </a:r>
            <a:r>
              <a:rPr lang="zh-CN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数据</a:t>
            </a:r>
            <a:r>
              <a:rPr lang="zh-CN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盘故障可预测、可视可管，大幅降低运维</a:t>
            </a:r>
            <a:r>
              <a:rPr lang="zh-CN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难度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  <a:p>
            <a:pPr lvl="0">
              <a:lnSpc>
                <a:spcPct val="150000"/>
              </a:lnSpc>
            </a:pP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  <a:p>
            <a:endParaRPr lang="zh-CN" altLang="en-US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636774" y="2795749"/>
            <a:ext cx="3791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高</a:t>
            </a:r>
            <a:r>
              <a:rPr kumimoji="1" lang="zh-CN" altLang="en-US" sz="1200" b="1" dirty="0" smtClean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可靠，降低运维难度</a:t>
            </a:r>
            <a:endParaRPr kumimoji="1" lang="zh-CN" altLang="en-US" sz="1200" b="1" dirty="0" smtClean="0">
              <a:solidFill>
                <a:schemeClr val="accent5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36774" y="1028979"/>
            <a:ext cx="36887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高</a:t>
            </a:r>
            <a:r>
              <a:rPr kumimoji="1" lang="zh-CN" altLang="en-US" sz="1200" b="1" dirty="0" smtClean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性能</a:t>
            </a:r>
            <a:r>
              <a:rPr kumimoji="1" lang="zh-CN" altLang="en-US" sz="1200" b="1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，满足业务大带宽高</a:t>
            </a:r>
            <a:r>
              <a:rPr kumimoji="1" lang="en-US" altLang="zh-CN" sz="1200" b="1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IOPS</a:t>
            </a:r>
            <a:endParaRPr kumimoji="1" lang="zh-CN" altLang="en-US" sz="1200" b="1" dirty="0">
              <a:solidFill>
                <a:schemeClr val="accent5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  <a:p>
            <a:pPr>
              <a:lnSpc>
                <a:spcPct val="200000"/>
              </a:lnSpc>
            </a:pPr>
            <a:endParaRPr kumimoji="1" lang="en-US" altLang="zh-CN" sz="1400" b="1" dirty="0">
              <a:solidFill>
                <a:srgbClr val="1379BC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rgbClr val="6E6E6E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27154" y="1433561"/>
            <a:ext cx="379779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err="1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PLDisk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 S1500T/S1600T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智能盘框满足分离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池化架构，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通过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FLASHLINK</a:t>
            </a:r>
            <a:r>
              <a:rPr lang="en-US" altLang="zh-CN" sz="1000" baseline="30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®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智能盘控协同算法等软硬结合技术，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大幅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优化数据处理效率，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降低数据读写时延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，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IOPS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性能提升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30</a:t>
            </a:r>
            <a:r>
              <a:rPr lang="en-US" altLang="zh-CN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%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，</a:t>
            </a:r>
            <a:r>
              <a:rPr lang="zh-CN" altLang="zh-CN" sz="1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进而提升上层应用性能</a:t>
            </a:r>
            <a:r>
              <a:rPr lang="zh-CN" altLang="en-US" sz="1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。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pic>
        <p:nvPicPr>
          <p:cNvPr id="6" name="图片 5" descr="16975972051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070" y="2138680"/>
            <a:ext cx="1511300" cy="271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4420"/>
            <a:ext cx="517354" cy="41450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705600"/>
            <a:ext cx="432000" cy="132246"/>
          </a:xfrm>
          <a:prstGeom prst="rect">
            <a:avLst/>
          </a:prstGeom>
        </p:spPr>
      </p:pic>
      <p:pic>
        <p:nvPicPr>
          <p:cNvPr id="5" name="图片 4" descr="宝德logo透明底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t="14414" b="17793"/>
          <a:stretch>
            <a:fillRect/>
          </a:stretch>
        </p:blipFill>
        <p:spPr>
          <a:xfrm>
            <a:off x="5643880" y="196850"/>
            <a:ext cx="1090930" cy="382270"/>
          </a:xfrm>
          <a:prstGeom prst="rect">
            <a:avLst/>
          </a:prstGeom>
        </p:spPr>
      </p:pic>
      <p:pic>
        <p:nvPicPr>
          <p:cNvPr id="8" name="图片 7" descr="1697597360854"/>
          <p:cNvPicPr>
            <a:picLocks noChangeAspect="1"/>
          </p:cNvPicPr>
          <p:nvPr/>
        </p:nvPicPr>
        <p:blipFill>
          <a:blip r:embed="rId16"/>
          <a:srcRect t="18484" b="11275"/>
          <a:stretch>
            <a:fillRect/>
          </a:stretch>
        </p:blipFill>
        <p:spPr>
          <a:xfrm>
            <a:off x="304800" y="7712075"/>
            <a:ext cx="1957705" cy="77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42499" y="1188421"/>
            <a:ext cx="156250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技术规格</a:t>
            </a:r>
            <a:endParaRPr kumimoji="1" lang="zh-CN" altLang="en-US" sz="1400" b="1" dirty="0">
              <a:solidFill>
                <a:schemeClr val="accent5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cxnSp>
        <p:nvCxnSpPr>
          <p:cNvPr id="11" name="直线连接符 10"/>
          <p:cNvCxnSpPr/>
          <p:nvPr/>
        </p:nvCxnSpPr>
        <p:spPr>
          <a:xfrm>
            <a:off x="0" y="9448800"/>
            <a:ext cx="6858000" cy="0"/>
          </a:xfrm>
          <a:prstGeom prst="line">
            <a:avLst/>
          </a:prstGeom>
          <a:ln w="9525">
            <a:solidFill>
              <a:srgbClr val="81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01777" y="9540398"/>
            <a:ext cx="8616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" dirty="0" smtClean="0">
                <a:solidFill>
                  <a:srgbClr val="313333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Diskless</a:t>
            </a:r>
            <a:r>
              <a:rPr kumimoji="1" lang="zh-CN" altLang="en-US" sz="600" dirty="0" smtClean="0">
                <a:solidFill>
                  <a:srgbClr val="313333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架构</a:t>
            </a:r>
            <a:endParaRPr kumimoji="1" lang="zh-CN" altLang="en-US" sz="600" dirty="0">
              <a:solidFill>
                <a:srgbClr val="313333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5760" y="9525009"/>
            <a:ext cx="252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rPr>
              <a:t>3</a:t>
            </a:r>
            <a:endParaRPr kumimoji="1" lang="en-US" altLang="zh-CN" sz="800" dirty="0"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lt"/>
            </a:endParaRPr>
          </a:p>
        </p:txBody>
      </p:sp>
      <p:cxnSp>
        <p:nvCxnSpPr>
          <p:cNvPr id="14" name="直线连接符 13"/>
          <p:cNvCxnSpPr>
            <a:stCxn id="13" idx="0"/>
            <a:endCxn id="13" idx="0"/>
          </p:cNvCxnSpPr>
          <p:nvPr/>
        </p:nvCxnSpPr>
        <p:spPr>
          <a:xfrm>
            <a:off x="701777" y="95250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762000" y="9584641"/>
            <a:ext cx="0" cy="96180"/>
          </a:xfrm>
          <a:prstGeom prst="line">
            <a:avLst/>
          </a:prstGeom>
          <a:ln>
            <a:solidFill>
              <a:srgbClr val="31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" y="-11358"/>
            <a:ext cx="6857998" cy="879444"/>
            <a:chOff x="2" y="-11358"/>
            <a:chExt cx="6857998" cy="879444"/>
          </a:xfrm>
        </p:grpSpPr>
        <p:sp>
          <p:nvSpPr>
            <p:cNvPr id="35" name="矩形 34"/>
            <p:cNvSpPr/>
            <p:nvPr/>
          </p:nvSpPr>
          <p:spPr>
            <a:xfrm>
              <a:off x="2" y="0"/>
              <a:ext cx="6857998" cy="868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93870" y="-11358"/>
              <a:ext cx="1532345" cy="8723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080457" y="228600"/>
              <a:ext cx="4696748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PLDisk</a:t>
              </a:r>
              <a:r>
                <a:rPr lang="en-US" altLang="zh-CN" sz="1400" b="1" dirty="0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 S1500T/S1600T(</a:t>
              </a:r>
              <a:r>
                <a:rPr lang="zh-CN" altLang="en-US" sz="1400" b="1" dirty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全</a:t>
              </a:r>
              <a:r>
                <a:rPr lang="zh-CN" altLang="en-US" sz="1400" b="1" dirty="0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闪存</a:t>
              </a:r>
              <a:r>
                <a:rPr lang="en-US" altLang="zh-CN" sz="1400" b="1" dirty="0" smtClean="0">
                  <a:solidFill>
                    <a:schemeClr val="accent5">
                      <a:lumMod val="7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)</a:t>
              </a:r>
              <a:r>
                <a:rPr lang="en-US" altLang="zh-CN" sz="1400" b="1" dirty="0" smtClean="0">
                  <a:solidFill>
                    <a:srgbClr val="40719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lt"/>
                </a:rPr>
                <a:t> </a:t>
              </a:r>
              <a:endParaRPr lang="en-US" altLang="zh-CN" sz="1400" b="1" dirty="0">
                <a:solidFill>
                  <a:srgbClr val="40719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71239" y="263531"/>
              <a:ext cx="1434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Data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 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+mn-ea"/>
                  <a:sym typeface="+mn-lt"/>
                </a:rPr>
                <a:t>Sheet</a:t>
              </a:r>
              <a:endParaRPr kumimoji="1" lang="zh-CN" altLang="en-US" sz="16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90834" y="660078"/>
              <a:ext cx="1199720" cy="45719"/>
              <a:chOff x="871940" y="675838"/>
              <a:chExt cx="1050170" cy="30182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874593" y="675838"/>
                <a:ext cx="104751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871940" y="706020"/>
                <a:ext cx="104751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457200" y="1600199"/>
          <a:ext cx="6019799" cy="71976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7767"/>
                <a:gridCol w="2141160"/>
                <a:gridCol w="2410872"/>
              </a:tblGrid>
              <a:tr h="2942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型号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err="1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PLDisk</a:t>
                      </a:r>
                      <a:r>
                        <a:rPr lang="en-US" altLang="zh-CN" sz="1100" baseline="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 S</a:t>
                      </a:r>
                      <a:r>
                        <a:rPr lang="en-US" altLang="zh-CN" sz="11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1500T</a:t>
                      </a:r>
                      <a:endParaRPr lang="en-US" altLang="zh-CN" sz="1100" dirty="0" smtClean="0"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PLDisk</a:t>
                      </a:r>
                      <a:r>
                        <a:rPr lang="en-US" altLang="zh-CN" sz="11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 S1600T</a:t>
                      </a:r>
                      <a:endParaRPr lang="en-US" altLang="zh-CN" sz="1100" dirty="0" smtClean="0"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9137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000" b="1" kern="1800" spc="70" baseline="0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硬件规格</a:t>
                      </a:r>
                      <a:endParaRPr lang="zh-CN" altLang="en-US" sz="1000" b="1" kern="1800" spc="70" baseline="0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33349">
                <a:tc>
                  <a:txBody>
                    <a:bodyPr/>
                    <a:lstStyle/>
                    <a:p>
                      <a:r>
                        <a:rPr lang="zh-CN" altLang="en-US" sz="8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硬件架构</a:t>
                      </a:r>
                      <a:endParaRPr lang="zh-CN" altLang="en-US" sz="800" dirty="0">
                        <a:solidFill>
                          <a:srgbClr val="1379BC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2U36</a:t>
                      </a:r>
                      <a:r>
                        <a:rPr lang="zh-CN" altLang="en-US" sz="8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盘</a:t>
                      </a:r>
                      <a:endParaRPr lang="zh-CN" altLang="en-US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2U36</a:t>
                      </a:r>
                      <a:r>
                        <a:rPr lang="zh-CN" altLang="en-US" sz="8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盘</a:t>
                      </a:r>
                      <a:endParaRPr lang="zh-CN" altLang="en-US" sz="8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0675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en-US" sz="800" kern="1200" dirty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通道端口类型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Huawei Sans" panose="020C0503030203020204" pitchFamily="34" charset="0"/>
                        </a:rPr>
                        <a:t>25/100Gbps </a:t>
                      </a:r>
                      <a:r>
                        <a:rPr lang="en-US" altLang="zh-CN" sz="800" dirty="0" err="1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Huawei Sans" panose="020C0503030203020204" pitchFamily="34" charset="0"/>
                        </a:rPr>
                        <a:t>NVMe</a:t>
                      </a:r>
                      <a:r>
                        <a:rPr lang="en-US" altLang="zh-CN" sz="8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Huawei Sans" panose="020C0503030203020204" pitchFamily="34" charset="0"/>
                        </a:rPr>
                        <a:t> over </a:t>
                      </a:r>
                      <a:r>
                        <a:rPr lang="en-US" altLang="zh-CN" sz="800" dirty="0" err="1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Huawei Sans" panose="020C0503030203020204" pitchFamily="34" charset="0"/>
                        </a:rPr>
                        <a:t>RoCE</a:t>
                      </a:r>
                      <a:r>
                        <a:rPr lang="en-US" altLang="zh-CN" sz="8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Huawei Sans" panose="020C0503030203020204" pitchFamily="34" charset="0"/>
                        </a:rPr>
                        <a:t>, </a:t>
                      </a:r>
                      <a:r>
                        <a:rPr lang="en-US" altLang="zh-CN" sz="8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16/32 </a:t>
                      </a:r>
                      <a:r>
                        <a:rPr lang="en-US" altLang="zh-CN" sz="800" dirty="0" err="1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Gbit</a:t>
                      </a:r>
                      <a:r>
                        <a:rPr lang="en-US" altLang="zh-CN" sz="8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/s </a:t>
                      </a:r>
                      <a:r>
                        <a:rPr lang="en-US" altLang="zh-CN" sz="8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Huawei Sans" panose="020C0503030203020204" pitchFamily="34" charset="0"/>
                        </a:rPr>
                        <a:t>FC, 10/25/40/100GE ETH</a:t>
                      </a:r>
                      <a:endParaRPr lang="en-US" altLang="zh-CN" sz="8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Huawei Sans" panose="020C0503030203020204" pitchFamily="34" charset="0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65636" marR="65636" marT="32818" marB="32818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CPU</a:t>
                      </a: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规格（双控）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lnL w="12700" cmpd="sng">
                      <a:noFill/>
                    </a:lnL>
                    <a:lnR w="12700" cmpd="sng"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128</a:t>
                      </a: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核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, 2.6GHz*2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192</a:t>
                      </a:r>
                      <a:r>
                        <a:rPr lang="zh-CN" altLang="en-US" sz="800" kern="1200" baseline="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核</a:t>
                      </a:r>
                      <a:r>
                        <a:rPr lang="en-US" altLang="zh-CN" sz="800" kern="1200" baseline="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, 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2.6GHz*4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缓存（双控）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256 GB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512 GB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2129">
                <a:tc>
                  <a:txBody>
                    <a:bodyPr/>
                    <a:lstStyle/>
                    <a:p>
                      <a:r>
                        <a:rPr lang="zh-CN" altLang="en-US" sz="8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最大访问带宽</a:t>
                      </a:r>
                      <a:endParaRPr lang="zh-CN" altLang="en-US" sz="800" dirty="0">
                        <a:solidFill>
                          <a:srgbClr val="1379BC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40 GB/s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50 GB/s 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2129">
                <a:tc>
                  <a:txBody>
                    <a:bodyPr/>
                    <a:lstStyle/>
                    <a:p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硬盘类型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err="1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NVMe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  SSD  1.92/3.84/7.68/15.36 TB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65636" marR="65636" marT="32818" marB="32818" anchor="ctr">
                    <a:solidFill>
                      <a:srgbClr val="F0F8FA"/>
                    </a:solidFill>
                  </a:tcPr>
                </a:tc>
              </a:tr>
              <a:tr h="379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最大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IOPS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2,000,000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2,500,000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9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最大可热插拔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I/O</a:t>
                      </a: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端口数（单控制器）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6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6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67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主要部件冗余配置</a:t>
                      </a:r>
                      <a:endParaRPr lang="zh-CN" altLang="en-US" sz="800" dirty="0">
                        <a:solidFill>
                          <a:srgbClr val="1379BC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控制器（</a:t>
                      </a:r>
                      <a:r>
                        <a:rPr lang="en-US" altLang="zh-CN" sz="8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1+1</a:t>
                      </a:r>
                      <a:r>
                        <a:rPr lang="zh-CN" altLang="en-US" sz="8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），风扇</a:t>
                      </a:r>
                      <a:r>
                        <a:rPr lang="zh-CN" altLang="en-US" sz="8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（</a:t>
                      </a:r>
                      <a:r>
                        <a:rPr lang="en-US" altLang="zh-CN" sz="8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5+1</a:t>
                      </a:r>
                      <a:r>
                        <a:rPr lang="zh-CN" altLang="en-US" sz="8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）冗余，电源模块（</a:t>
                      </a:r>
                      <a:r>
                        <a:rPr lang="en-US" altLang="zh-CN" sz="8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1+1</a:t>
                      </a:r>
                      <a:r>
                        <a:rPr lang="zh-CN" altLang="en-US" sz="8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）</a:t>
                      </a:r>
                      <a:r>
                        <a:rPr lang="zh-CN" altLang="en-US" sz="8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冗余</a:t>
                      </a:r>
                      <a:endParaRPr lang="zh-CN" altLang="en-US" sz="800" dirty="0"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65636" marR="65636" marT="32818" marB="32818" anchor="ctr">
                    <a:solidFill>
                      <a:srgbClr val="F0F8FA"/>
                    </a:solidFill>
                  </a:tcPr>
                </a:tc>
              </a:tr>
              <a:tr h="252310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800" spc="70" baseline="0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软件规格</a:t>
                      </a:r>
                      <a:endParaRPr lang="zh-CN" altLang="en-US" sz="1000" b="1" kern="1800" spc="70" baseline="0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850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每个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Storage Pool</a:t>
                      </a:r>
                      <a:r>
                        <a:rPr lang="zh-CN" altLang="en-US" sz="800" kern="1200" dirty="0" smtClean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的最大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Namespace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个数</a:t>
                      </a:r>
                      <a:endParaRPr lang="zh-CN" altLang="en-US" sz="800" kern="1200" dirty="0">
                        <a:solidFill>
                          <a:srgbClr val="1379BC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1024</a:t>
                      </a:r>
                      <a:endParaRPr lang="en-US" altLang="zh-CN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</a:tr>
              <a:tr h="2452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EC</a:t>
                      </a:r>
                      <a:r>
                        <a:rPr lang="zh-CN" altLang="en-US" sz="800" kern="1200" dirty="0" smtClean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支持 </a:t>
                      </a:r>
                      <a:endParaRPr lang="zh-CN" altLang="en-US" sz="800" dirty="0">
                        <a:solidFill>
                          <a:srgbClr val="1379BC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框内大比例硬化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EC</a:t>
                      </a:r>
                      <a:r>
                        <a:rPr lang="zh-CN" altLang="en-US" sz="800" kern="1200" dirty="0" smtClean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支持</a:t>
                      </a:r>
                      <a:r>
                        <a:rPr lang="en-US" altLang="zh-CN" sz="800" kern="1200" dirty="0" smtClean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22+3,23+2</a:t>
                      </a:r>
                      <a:r>
                        <a:rPr lang="zh-CN" altLang="en-US" sz="800" kern="1200" dirty="0" smtClean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等比例</a:t>
                      </a:r>
                      <a:endParaRPr lang="zh-CN" altLang="en-US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</a:tr>
              <a:tr h="3427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存储管理软件 </a:t>
                      </a:r>
                      <a:endParaRPr lang="zh-CN" altLang="en-US" sz="800" kern="1200" dirty="0">
                        <a:solidFill>
                          <a:srgbClr val="1379BC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设备管理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(</a:t>
                      </a:r>
                      <a:r>
                        <a:rPr lang="en-US" altLang="zh-CN" sz="800" kern="1200" dirty="0" err="1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DeviceManager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)</a:t>
                      </a:r>
                      <a:r>
                        <a:rPr lang="zh-CN" altLang="en-US" sz="800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，远程维护管理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(eService)</a:t>
                      </a:r>
                      <a:r>
                        <a:rPr lang="zh-CN" altLang="en-US" sz="800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 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</a:tr>
              <a:tr h="289137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800" spc="70" baseline="0" dirty="0">
                          <a:solidFill>
                            <a:schemeClr val="bg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电气规格</a:t>
                      </a:r>
                      <a:endParaRPr lang="zh-CN" altLang="en-US" sz="1000" b="1" kern="1800" spc="70" baseline="0" dirty="0">
                        <a:solidFill>
                          <a:schemeClr val="bg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41368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电源 </a:t>
                      </a:r>
                      <a:endParaRPr lang="zh-CN" altLang="en-US" sz="800" kern="1200" dirty="0">
                        <a:solidFill>
                          <a:srgbClr val="1379BC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200V~240V AC±10%</a:t>
                      </a: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、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10A</a:t>
                      </a: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，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100~240V AC±10%</a:t>
                      </a: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、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16A</a:t>
                      </a: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，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192V~288V DC</a:t>
                      </a: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、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10A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65636" marR="65636" marT="32818" marB="32818" anchor="ctr">
                    <a:solidFill>
                      <a:srgbClr val="F0F8FA"/>
                    </a:solidFill>
                  </a:tcPr>
                </a:tc>
              </a:tr>
              <a:tr h="2844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典型功耗（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W</a:t>
                      </a:r>
                      <a:r>
                        <a:rPr lang="zh-CN" altLang="en-US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）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1394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1458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44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尺寸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(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深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×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宽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×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高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) </a:t>
                      </a:r>
                      <a:endParaRPr lang="zh-CN" altLang="en-US" sz="800" dirty="0">
                        <a:solidFill>
                          <a:srgbClr val="1379BC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控制框</a:t>
                      </a:r>
                      <a:r>
                        <a:rPr lang="en-US" altLang="zh-CN" sz="80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:</a:t>
                      </a:r>
                      <a:r>
                        <a:rPr lang="en-US" altLang="zh-CN" sz="800" baseline="0" dirty="0" smtClean="0"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</a:t>
                      </a:r>
                      <a:r>
                        <a:rPr lang="en-US" altLang="zh-CN" sz="8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920 mm x 447 mm x</a:t>
                      </a:r>
                      <a:r>
                        <a:rPr lang="en-US" altLang="zh-CN" sz="800" baseline="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 </a:t>
                      </a:r>
                      <a:r>
                        <a:rPr lang="en-US" altLang="zh-CN" sz="8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</a:rPr>
                        <a:t>86.1 mm </a:t>
                      </a:r>
                      <a:endParaRPr lang="en-US" altLang="zh-CN" sz="8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65636" marR="65636" marT="32818" marB="32818" anchor="ctr">
                    <a:solidFill>
                      <a:srgbClr val="F0F8FA"/>
                    </a:solidFill>
                  </a:tcPr>
                </a:tc>
              </a:tr>
              <a:tr h="3850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 smtClean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+mn-ea"/>
                          <a:sym typeface="+mn-lt"/>
                        </a:rPr>
                        <a:t>重量（不含硬盘单元）</a:t>
                      </a:r>
                      <a:endParaRPr lang="zh-CN" altLang="en-US" sz="800" kern="1200" dirty="0" smtClean="0">
                        <a:solidFill>
                          <a:srgbClr val="1379BC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+mn-ea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 err="1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NVMe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思源黑体 CN Normal" panose="020B0400000000000000" charset="-122"/>
                          <a:ea typeface="思源黑体 CN Normal" panose="020B0400000000000000" charset="-122"/>
                          <a:cs typeface="+mn-cs"/>
                        </a:rPr>
                        <a:t> Controller enclosure: ≤ 40.65 kg</a:t>
                      </a:r>
                      <a:endParaRPr lang="en-US" altLang="zh-CN" sz="800" kern="1200" dirty="0" smtClean="0">
                        <a:solidFill>
                          <a:schemeClr val="dk1"/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+mn-cs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65636" marR="65636" marT="32818" marB="32818" anchor="ctr">
                    <a:solidFill>
                      <a:srgbClr val="C7DDE3"/>
                    </a:solidFill>
                  </a:tcPr>
                </a:tc>
              </a:tr>
              <a:tr h="3850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工作环境温度 </a:t>
                      </a:r>
                      <a:endParaRPr lang="zh-CN" altLang="en-US" sz="800" kern="1200" dirty="0">
                        <a:solidFill>
                          <a:srgbClr val="1379BC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海拔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-60~+1800m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时的环境温度为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5℃~35℃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（柜）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/40℃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（框）；海拔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1800m~3000m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时，海拔每升高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220m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，环境温度（上限）降低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1℃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。</a:t>
                      </a:r>
                      <a:endParaRPr lang="en-US" altLang="zh-CN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</a:tr>
              <a:tr h="2452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工作环境湿度 </a:t>
                      </a:r>
                      <a:endParaRPr lang="zh-CN" altLang="en-US" sz="800" kern="1200" dirty="0">
                        <a:solidFill>
                          <a:srgbClr val="1379BC"/>
                        </a:solidFill>
                        <a:effectLst/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10%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～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90</a:t>
                      </a:r>
                      <a:r>
                        <a:rPr lang="zh-CN" altLang="en-US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％</a:t>
                      </a:r>
                      <a:r>
                        <a:rPr lang="en-US" altLang="zh-CN" sz="800" kern="1200" dirty="0">
                          <a:effectLst/>
                          <a:latin typeface="思源黑体 CN Normal" panose="020B0400000000000000" charset="-122"/>
                          <a:ea typeface="思源黑体 CN Normal" panose="020B0400000000000000" charset="-122"/>
                          <a:cs typeface="思源黑体 CN Normal" panose="020B0400000000000000" charset="-122"/>
                          <a:sym typeface="+mn-lt"/>
                        </a:rPr>
                        <a:t>R.H.</a:t>
                      </a:r>
                      <a:endParaRPr lang="en-US" altLang="zh-CN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思源黑体 CN Normal" panose="020B0400000000000000" charset="-122"/>
                        <a:ea typeface="思源黑体 CN Normal" panose="020B0400000000000000" charset="-122"/>
                        <a:cs typeface="思源黑体 CN Normal" panose="020B0400000000000000" charset="-122"/>
                        <a:sym typeface="+mn-lt"/>
                      </a:endParaRPr>
                    </a:p>
                  </a:txBody>
                  <a:tcPr marL="65636" marR="65636" marT="32818" marB="328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2" name="图片 1" descr="宝德logo透明底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4414" b="17793"/>
          <a:stretch>
            <a:fillRect/>
          </a:stretch>
        </p:blipFill>
        <p:spPr>
          <a:xfrm>
            <a:off x="5643880" y="196850"/>
            <a:ext cx="1090930" cy="38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9715" y="6851650"/>
            <a:ext cx="6172835" cy="1485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</a:pPr>
            <a:r>
              <a:rPr lang="zh-CN" sz="1000">
                <a:solidFill>
                  <a:srgbClr val="0070C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宋体 CN Light" panose="02020300000000000000" charset="-122"/>
              </a:rPr>
              <a:t>服务及支持</a:t>
            </a:r>
            <a:endParaRPr lang="en-US" sz="1200" b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800" b="0">
                <a:latin typeface="宋体" panose="02010600030101010101" pitchFamily="2" charset="-122"/>
              </a:rPr>
              <a:t>PowerLeader </a:t>
            </a:r>
            <a:r>
              <a:rPr lang="zh-CN" sz="800" b="0">
                <a:ea typeface="宋体" panose="02010600030101010101" pitchFamily="2" charset="-122"/>
              </a:rPr>
              <a:t>提供全国联保，由分布在全国各地</a:t>
            </a:r>
            <a:r>
              <a:rPr lang="en-US" sz="800" b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800" b="0">
                <a:latin typeface="宋体" panose="02010600030101010101" pitchFamily="2" charset="-122"/>
              </a:rPr>
              <a:t>PowerLeader </a:t>
            </a:r>
            <a:r>
              <a:rPr lang="zh-CN" sz="800" b="0">
                <a:ea typeface="宋体" panose="02010600030101010101" pitchFamily="2" charset="-122"/>
              </a:rPr>
              <a:t>专业售后服务网点提供“一站式”服务响应与支持。</a:t>
            </a:r>
            <a:r>
              <a:rPr lang="en-US" sz="800" b="0">
                <a:latin typeface="宋体" panose="02010600030101010101" pitchFamily="2" charset="-122"/>
              </a:rPr>
              <a:t>  - 3</a:t>
            </a:r>
            <a:r>
              <a:rPr lang="zh-CN" sz="800" b="0">
                <a:ea typeface="宋体" panose="02010600030101010101" pitchFamily="2" charset="-122"/>
              </a:rPr>
              <a:t>年有限现场保修以及现场支持服务</a:t>
            </a:r>
            <a:r>
              <a:rPr lang="en-US" sz="800" b="0">
                <a:latin typeface="宋体" panose="02010600030101010101" pitchFamily="2" charset="-122"/>
              </a:rPr>
              <a:t>  - 4008-870-872 </a:t>
            </a:r>
            <a:r>
              <a:rPr lang="zh-CN" sz="800" b="0">
                <a:ea typeface="宋体" panose="02010600030101010101" pitchFamily="2" charset="-122"/>
              </a:rPr>
              <a:t>热线响应和支持</a:t>
            </a:r>
            <a:r>
              <a:rPr lang="en-US" sz="800" b="0">
                <a:latin typeface="宋体" panose="02010600030101010101" pitchFamily="2" charset="-122"/>
              </a:rPr>
              <a:t> </a:t>
            </a:r>
            <a:r>
              <a:rPr lang="zh-CN" sz="800" b="0">
                <a:ea typeface="宋体" panose="02010600030101010101" pitchFamily="2" charset="-122"/>
              </a:rPr>
              <a:t>通信地址：深圳市龙华区清祥路1号宝能科技园7栋B座16楼 </a:t>
            </a:r>
            <a:r>
              <a:rPr lang="en-US" sz="800" b="0">
                <a:latin typeface="宋体" panose="02010600030101010101" pitchFamily="2" charset="-122"/>
              </a:rPr>
              <a:t>  </a:t>
            </a:r>
            <a:r>
              <a:rPr lang="en-US" sz="1100" b="0"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en-US" sz="11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endParaRPr lang="en-US" sz="11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endParaRPr lang="zh-CN" sz="1000" b="1">
              <a:solidFill>
                <a:srgbClr val="006EC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sz="1000" b="1">
              <a:solidFill>
                <a:srgbClr val="006EC0"/>
              </a:solidFill>
              <a:ea typeface="微软雅黑" panose="020B0503020204020204" charset="-122"/>
            </a:endParaRPr>
          </a:p>
          <a:p>
            <a:endParaRPr lang="zh-CN" altLang="en-US" sz="800" b="0">
              <a:latin typeface="思源宋体 CN Light" panose="02020300000000000000" charset="-122"/>
              <a:ea typeface="思源宋体 CN Light" panose="02020300000000000000" charset="-122"/>
              <a:cs typeface="思源宋体 CN Light" panose="02020300000000000000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44805" y="6532880"/>
            <a:ext cx="5988050" cy="0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公众号-宝德技术支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905" y="5149215"/>
            <a:ext cx="890270" cy="890270"/>
          </a:xfrm>
          <a:prstGeom prst="rect">
            <a:avLst/>
          </a:prstGeom>
        </p:spPr>
      </p:pic>
      <p:pic>
        <p:nvPicPr>
          <p:cNvPr id="6" name="图片 5" descr="公众号-宝德自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5149215"/>
            <a:ext cx="864235" cy="8642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7670" y="6039485"/>
            <a:ext cx="806450" cy="198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700">
                <a:latin typeface="思源宋体 CN Light" panose="02020300000000000000" charset="-122"/>
                <a:ea typeface="思源宋体 CN Light" panose="02020300000000000000" charset="-122"/>
                <a:sym typeface="+mn-ea"/>
              </a:rPr>
              <a:t>宝德自强公众号</a:t>
            </a:r>
            <a:endParaRPr lang="zh-CN" altLang="en-US" sz="700">
              <a:latin typeface="思源宋体 CN Light" panose="02020300000000000000" charset="-122"/>
              <a:ea typeface="思源宋体 CN Light" panose="020203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500505" y="6039485"/>
            <a:ext cx="1155065" cy="198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700">
                <a:latin typeface="思源宋体 CN Light" panose="02020300000000000000" charset="-122"/>
                <a:ea typeface="思源宋体 CN Light" panose="02020300000000000000" charset="-122"/>
                <a:sym typeface="+mn-ea"/>
              </a:rPr>
              <a:t>宝德技术</a:t>
            </a:r>
            <a:r>
              <a:rPr lang="zh-CN" altLang="en-US" sz="700">
                <a:latin typeface="思源宋体 CN Light" panose="02020300000000000000" charset="-122"/>
                <a:ea typeface="思源宋体 CN Light" panose="02020300000000000000" charset="-122"/>
                <a:sym typeface="+mn-ea"/>
              </a:rPr>
              <a:t>支持公众号</a:t>
            </a:r>
            <a:endParaRPr lang="zh-CN" altLang="en-US" sz="700">
              <a:latin typeface="思源宋体 CN Light" panose="02020300000000000000" charset="-122"/>
              <a:ea typeface="思源宋体 CN Light" panose="020203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6710" y="4108450"/>
            <a:ext cx="608584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1000"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ea"/>
              </a:rPr>
              <a:t>更多信息</a:t>
            </a:r>
            <a:endParaRPr lang="zh-CN" sz="1000"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sz="8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了解宝德产品更多信息，请联系当地代表处或者访问宝德计算机系统股份有限公司官方网站</a:t>
            </a:r>
            <a:endParaRPr lang="zh-CN" sz="80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8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en-US" sz="800">
                <a:solidFill>
                  <a:srgbClr val="0000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  <a:hlinkClick r:id="rId4"/>
              </a:rPr>
              <a:t>http://www.powerleader.com.cn</a:t>
            </a:r>
            <a:r>
              <a:rPr lang="en-US" sz="8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endParaRPr lang="en-US" altLang="en-US" sz="80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9715" y="8341995"/>
            <a:ext cx="3169285" cy="1119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r>
              <a:rPr lang="zh-CN" sz="1000">
                <a:solidFill>
                  <a:srgbClr val="0070C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宋体 CN Light" panose="02020300000000000000" charset="-122"/>
                <a:sym typeface="+mn-ea"/>
              </a:rPr>
              <a:t>免责声明</a:t>
            </a:r>
            <a:endParaRPr lang="zh-CN" sz="1000">
              <a:solidFill>
                <a:srgbClr val="0070C0"/>
              </a:solidFill>
              <a:latin typeface="思源黑体 CN Medium" panose="020B0600000000000000" charset="-122"/>
              <a:ea typeface="思源黑体 CN Medium" panose="020B0600000000000000" charset="-122"/>
              <a:cs typeface="思源宋体 CN Light" panose="02020300000000000000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sz="800">
                <a:latin typeface="思源宋体 CN Light" panose="02020300000000000000" charset="-122"/>
                <a:ea typeface="思源宋体 CN Light" panose="02020300000000000000" charset="-122"/>
                <a:cs typeface="思源宋体 CN Light" panose="02020300000000000000" charset="-122"/>
                <a:sym typeface="+mn-ea"/>
              </a:rPr>
              <a:t>宝德计算机保留对产品规格或其他产品信息（包含但不限于产品重量，外观，尺寸或其他物理因素）不经通知予以更改的权利；本文中所提到的信息，如因产品升级或其他原因而导致的变更，恕不另行通知。本文中所涉及的产品图片均以产品实物为准。</a:t>
            </a:r>
            <a:endParaRPr lang="zh-CN" altLang="en-US" sz="800">
              <a:latin typeface="思源宋体 CN Light" panose="02020300000000000000" charset="-122"/>
              <a:ea typeface="思源宋体 CN Light" panose="02020300000000000000" charset="-122"/>
              <a:cs typeface="思源宋体 CN Light" panose="02020300000000000000" charset="-122"/>
              <a:sym typeface="+mn-ea"/>
            </a:endParaRPr>
          </a:p>
        </p:txBody>
      </p:sp>
      <p:pic>
        <p:nvPicPr>
          <p:cNvPr id="7" name="图片 6" descr="宝德logo透明底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14414" b="17793"/>
          <a:stretch>
            <a:fillRect/>
          </a:stretch>
        </p:blipFill>
        <p:spPr>
          <a:xfrm>
            <a:off x="5643880" y="196850"/>
            <a:ext cx="1090930" cy="38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zQ2MjE4M2QwM2RlN2EzOTRkM2RhNDM3MDhjYjlmND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vqcjwa2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2699</Words>
  <Application>WPS 演示</Application>
  <PresentationFormat>A4 纸张(210x297 毫米)</PresentationFormat>
  <Paragraphs>304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5" baseType="lpstr">
      <vt:lpstr>Arial</vt:lpstr>
      <vt:lpstr>宋体</vt:lpstr>
      <vt:lpstr>Wingdings</vt:lpstr>
      <vt:lpstr>思源黑体 CN Medium</vt:lpstr>
      <vt:lpstr>思源黑体 CN Bold</vt:lpstr>
      <vt:lpstr>方正楷体_GB2312</vt:lpstr>
      <vt:lpstr>思源黑体 CN Normal</vt:lpstr>
      <vt:lpstr>Calibri</vt:lpstr>
      <vt:lpstr>FZLanTingHeiS-L-GB</vt:lpstr>
      <vt:lpstr>Huawei Sans Medium</vt:lpstr>
      <vt:lpstr>Segoe Print</vt:lpstr>
      <vt:lpstr>Huawei Sans</vt:lpstr>
      <vt:lpstr>DejaVu Math TeX Gyre</vt:lpstr>
      <vt:lpstr>思源宋体 CN Light</vt:lpstr>
      <vt:lpstr>Times New Roman</vt:lpstr>
      <vt:lpstr>微软雅黑</vt:lpstr>
      <vt:lpstr>Arial Unicode MS</vt:lpstr>
      <vt:lpstr>方正兰亭黑简体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北向对接一指禅</dc:title>
  <dc:creator>zhaole (E)</dc:creator>
  <cp:lastModifiedBy>Yangboy</cp:lastModifiedBy>
  <cp:revision>795</cp:revision>
  <dcterms:created xsi:type="dcterms:W3CDTF">2021-04-12T03:51:00Z</dcterms:created>
  <dcterms:modified xsi:type="dcterms:W3CDTF">2023-10-18T06:35:19Z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2021-04-03T08:00:00Z</vt:filetime>
  </property>
  <property fmtid="{D5CDD505-2E9C-101B-9397-08002B2CF9AE}" pid="3" name="Creator">
    <vt:lpwstr>Adobe Photoshop CC 2019 (Macintosh)</vt:lpwstr>
  </property>
  <property fmtid="{D5CDD505-2E9C-101B-9397-08002B2CF9AE}" pid="4" name="LastSaved">
    <vt:filetime>2021-04-13T08:00:00Z</vt:filetime>
  </property>
  <property fmtid="{D5CDD505-2E9C-101B-9397-08002B2CF9AE}" pid="5" name="_2015_ms_pID_725343">
    <vt:lpwstr>(3)PABe6lMI8P1EmGrVbo7qSiNXSGsjStnNQyMUhUc1QFtsiS/4VcmXuUSUIlGRAjRlx11T4B6u
7scLMH1Xa3ePhis/j2E0Hyyz6VgHSxX3kwHkJQEaJJzlTrw/XQsXguPH/NEcGNU4NzxxcgEl
fW7pBRYrNjqluX+Ernp0+6w5fK1mBkbbggxoIy4mSl7FLuLQbbIbSPFircwRfhiQkyjSQp1K
oPpn8TcR2r4fFcXp48</vt:lpwstr>
  </property>
  <property fmtid="{D5CDD505-2E9C-101B-9397-08002B2CF9AE}" pid="6" name="_2015_ms_pID_7253431">
    <vt:lpwstr>BSXUf6OkTnoqamEP548ph8jOzHFuJ7td7RceKv2vgsctiUiE11kh7W
8MCaUNqJrzhNQ8FBj7fhdiGMHXPTppSkgpE4ulwDeTVw5fp3Yc6Y0Iaslu8nk3e2/nZbSDFM
831g+2kR7IKFoiyJH2yU+gBHq/1KgflwGXKhF9ZijbNzWjj19+jovuymL/5on8BfZK/A6BM/
Tpx+jansFl7rekEnSY9l0xMGyTBUWJdIxrQ1</vt:lpwstr>
  </property>
  <property fmtid="{D5CDD505-2E9C-101B-9397-08002B2CF9AE}" pid="7" name="_2015_ms_pID_7253432">
    <vt:lpwstr>Og==</vt:lpwstr>
  </property>
  <property fmtid="{D5CDD505-2E9C-101B-9397-08002B2CF9AE}" pid="8" name="_readonly">
    <vt:lpwstr/>
  </property>
  <property fmtid="{D5CDD505-2E9C-101B-9397-08002B2CF9AE}" pid="9" name="_change">
    <vt:lpwstr/>
  </property>
  <property fmtid="{D5CDD505-2E9C-101B-9397-08002B2CF9AE}" pid="10" name="_full-control">
    <vt:lpwstr/>
  </property>
  <property fmtid="{D5CDD505-2E9C-101B-9397-08002B2CF9AE}" pid="11" name="sflag">
    <vt:lpwstr>1685694755</vt:lpwstr>
  </property>
  <property fmtid="{D5CDD505-2E9C-101B-9397-08002B2CF9AE}" pid="12" name="ICV">
    <vt:lpwstr>BBC5655A07064D88B4C695AC97AFEEE7_12</vt:lpwstr>
  </property>
  <property fmtid="{D5CDD505-2E9C-101B-9397-08002B2CF9AE}" pid="13" name="KSOProductBuildVer">
    <vt:lpwstr>2052-12.1.0.15712</vt:lpwstr>
  </property>
</Properties>
</file>