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7"/>
  </p:handoutMasterIdLst>
  <p:sldIdLst>
    <p:sldId id="269" r:id="rId3"/>
    <p:sldId id="267" r:id="rId5"/>
    <p:sldId id="272" r:id="rId6"/>
  </p:sldIdLst>
  <p:sldSz cx="6858000" cy="9906000" type="A4"/>
  <p:notesSz cx="6858000" cy="9947275"/>
  <p:custDataLst>
    <p:tags r:id="rId1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4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CBCB"/>
    <a:srgbClr val="004DA1"/>
    <a:srgbClr val="D5E0EE"/>
    <a:srgbClr val="D5D9E6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125" d="100"/>
          <a:sy n="125" d="100"/>
        </p:scale>
        <p:origin x="1128" y="-1651"/>
      </p:cViewPr>
      <p:guideLst>
        <p:guide orient="horz" pos="624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handoutMaster" Target="handoutMasters/handout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gs" Target="tags/tag7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44818" y="1243409"/>
            <a:ext cx="5968365" cy="335720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12B5A-D2A3-4FC9-BBD9-828A24B1A75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CEF49-5B0E-4441-83BE-E992E7BAC61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12B5A-D2A3-4FC9-BBD9-828A24B1A75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CEF49-5B0E-4441-83BE-E992E7BAC61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12B5A-D2A3-4FC9-BBD9-828A24B1A75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CEF49-5B0E-4441-83BE-E992E7BAC61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12B5A-D2A3-4FC9-BBD9-828A24B1A75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CEF49-5B0E-4441-83BE-E992E7BAC61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12B5A-D2A3-4FC9-BBD9-828A24B1A75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CEF49-5B0E-4441-83BE-E992E7BAC61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12B5A-D2A3-4FC9-BBD9-828A24B1A75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CEF49-5B0E-4441-83BE-E992E7BAC61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12B5A-D2A3-4FC9-BBD9-828A24B1A75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CEF49-5B0E-4441-83BE-E992E7BAC61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12B5A-D2A3-4FC9-BBD9-828A24B1A75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CEF49-5B0E-4441-83BE-E992E7BAC61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12B5A-D2A3-4FC9-BBD9-828A24B1A75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CEF49-5B0E-4441-83BE-E992E7BAC61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12B5A-D2A3-4FC9-BBD9-828A24B1A75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CEF49-5B0E-4441-83BE-E992E7BAC61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12B5A-D2A3-4FC9-BBD9-828A24B1A75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CEF49-5B0E-4441-83BE-E992E7BAC61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12B5A-D2A3-4FC9-BBD9-828A24B1A75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CEF49-5B0E-4441-83BE-E992E7BAC61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hyperlink" Target="http://www.powerleader.com.cn/" TargetMode="External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7" name="矩形 6"/>
          <p:cNvSpPr/>
          <p:nvPr/>
        </p:nvSpPr>
        <p:spPr>
          <a:xfrm>
            <a:off x="1413510" y="1880235"/>
            <a:ext cx="4030980" cy="80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noAutofit/>
          </a:bodyPr>
          <a:p>
            <a:pPr algn="ctr" fontAlgn="auto">
              <a:lnSpc>
                <a:spcPct val="150000"/>
              </a:lnSpc>
            </a:pPr>
            <a:r>
              <a:rPr lang="zh-CN" altLang="en-US" sz="4400" kern="1600" spc="300" dirty="0">
                <a:ln w="0"/>
                <a:solidFill>
                  <a:srgbClr val="00B0F0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宝德 PLStor </a:t>
            </a:r>
            <a:r>
              <a:rPr lang="en-US" sz="4400" kern="1600" spc="300" dirty="0">
                <a:ln w="0"/>
                <a:solidFill>
                  <a:srgbClr val="00B0F0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A9800</a:t>
            </a:r>
            <a:endParaRPr lang="en-US" sz="4400" kern="1600" spc="300" dirty="0">
              <a:ln w="0"/>
              <a:solidFill>
                <a:srgbClr val="00B0F0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02" y="162559"/>
            <a:ext cx="1775956" cy="58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矩形 14"/>
          <p:cNvSpPr/>
          <p:nvPr/>
        </p:nvSpPr>
        <p:spPr>
          <a:xfrm>
            <a:off x="1569085" y="3459480"/>
            <a:ext cx="3719830" cy="536575"/>
          </a:xfrm>
          <a:prstGeom prst="rect">
            <a:avLst/>
          </a:prstGeom>
          <a:solidFill>
            <a:srgbClr val="38739D"/>
          </a:solidFill>
        </p:spPr>
        <p:txBody>
          <a:bodyPr wrap="none" lIns="0" tIns="0" rIns="0" bIns="0">
            <a:noAutofit/>
          </a:bodyPr>
          <a:p>
            <a:pPr indent="0" algn="ctr"/>
            <a:r>
              <a:rPr lang="zh-CN" altLang="en-US" sz="320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高性能</a:t>
            </a:r>
            <a:r>
              <a:rPr lang="en-US" altLang="zh-CN" sz="320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AI</a:t>
            </a:r>
            <a:r>
              <a:rPr lang="zh-CN" altLang="en-US" sz="320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存储产品</a:t>
            </a:r>
            <a:endParaRPr lang="zh-CN" altLang="en-US" sz="3200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6" name="object 26"/>
          <p:cNvSpPr/>
          <p:nvPr/>
        </p:nvSpPr>
        <p:spPr>
          <a:xfrm>
            <a:off x="1518285" y="4297680"/>
            <a:ext cx="4057015" cy="30435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8" name="文本框 7"/>
          <p:cNvSpPr txBox="1"/>
          <p:nvPr/>
        </p:nvSpPr>
        <p:spPr>
          <a:xfrm>
            <a:off x="3675380" y="5704205"/>
            <a:ext cx="560070" cy="36830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2609850" y="6654800"/>
            <a:ext cx="153035" cy="3683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p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矩形 60"/>
          <p:cNvSpPr/>
          <p:nvPr/>
        </p:nvSpPr>
        <p:spPr>
          <a:xfrm>
            <a:off x="2637101" y="3388380"/>
            <a:ext cx="1583871" cy="369332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52120" y="3949065"/>
            <a:ext cx="5955030" cy="1898650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21030" y="3975735"/>
            <a:ext cx="5761355" cy="193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PL</a:t>
            </a: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Stor A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800 通过 NDS 直通 NPU，构建NPU 直通数据存储的最优性能路径，绕过复杂协议栈，消除数据拷贝，性能 提升 40%。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PL</a:t>
            </a: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Stor A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800 新一代 AI 存储，通过 DataTurbo 高性能文件加速引擎，数据读写内核态直通存储，同时数据缓存基于内 核态，加速内存高效流动，内存占用率减少 50%。实现 400GB/s 单框大带宽，面对万亿参数大模型 TB 级 Checkpoint 实 现分钟级读写，加速大模型断点续训。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PL</a:t>
            </a: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Stor A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800 新一代 AI 存储基于全局统一数据视图，通过 DPU 卸载 CPU 通用算力，数据读写由 DPU 处理，  ByPass CPU 和内存，数据读写直通到盘。单框能够提供 1000 万 IOPS，数据加载效率业界 4 倍。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20744" y="3775103"/>
            <a:ext cx="1516957" cy="270047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b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25821" y="3750300"/>
            <a:ext cx="1106802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极致性能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51485" y="6113145"/>
            <a:ext cx="5955665" cy="2173605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21030" y="6148070"/>
            <a:ext cx="5761355" cy="2168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PL</a:t>
            </a: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Stor A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800 新一代 AI 存储基于全新硬件架构，支持 Scale-out &amp; Scale-up 双向融合的弹性扩展能力，单集群支持 最大 512 控扩展，EB 级存储容量，兼顾高性能和高容量密度。同时支持阵列后端插 DPU、GPU 加速卡等多种算力卡，存储集群最大支持 Scale-up 4096 张卡，提供 1.44 万TFLOPS 算力，加速数据处理，提供加密、压缩、向量检索等多种功能卸载。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PL</a:t>
            </a: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Stor A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800 满足多样化生态需求，支持文件、对象、向量等多种协议，实现数据归集、预处理、 模型训练、部署推理等 AI 大模型开发全流程，数据 0 拷贝，加速大模型迭代开发。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PL</a:t>
            </a: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Stor A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800 新一代AI 存储支持SmartQuota，即文件系统配额技术。方便系统管理员管控资源使用者（包括目录、用户、 用户组）的存储资源，以限制指定使用者可使用的磁盘空间，从而避免出现某些用户过度占用资源，发挥存储空间的价值最大化。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 rot="10800000">
            <a:off x="4614836" y="5909908"/>
            <a:ext cx="1516957" cy="270047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b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819650" y="5904865"/>
            <a:ext cx="119126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灵活扩展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51485" y="8557895"/>
            <a:ext cx="5955665" cy="1123315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88010" y="8615680"/>
            <a:ext cx="5761355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PL</a:t>
            </a: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Stor A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800 新一代 AI 存储从传统的 NAS、对象到向量、图自适应检索引擎等全新数据范式，支持多模与海量知识高 性能检索能力，构建基于 RAG 知识库和 Unified Cache 推理场景关键竞争力，知识库 QPS 性能领先业界 3 倍，生产系统 AI Agent 提供亿级大库容知识库存储，查询更精准，实现中心推理“推得准、推得快、推得起”。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20395" y="8389620"/>
            <a:ext cx="1517015" cy="238760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b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885189" y="8345634"/>
            <a:ext cx="10542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智能推理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>
            <p:custDataLst>
              <p:tags r:id="rId2"/>
            </p:custDataLst>
          </p:nvPr>
        </p:nvGrpSpPr>
        <p:grpSpPr>
          <a:xfrm>
            <a:off x="2163445" y="892810"/>
            <a:ext cx="2530475" cy="707390"/>
            <a:chOff x="3407" y="1670"/>
            <a:chExt cx="3985" cy="1114"/>
          </a:xfrm>
        </p:grpSpPr>
        <p:sp>
          <p:nvSpPr>
            <p:cNvPr id="3" name="矩形 2"/>
            <p:cNvSpPr/>
            <p:nvPr>
              <p:custDataLst>
                <p:tags r:id="rId3"/>
              </p:custDataLst>
            </p:nvPr>
          </p:nvSpPr>
          <p:spPr>
            <a:xfrm>
              <a:off x="3532" y="1828"/>
              <a:ext cx="3861" cy="95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5" name="矩形 4"/>
            <p:cNvSpPr/>
            <p:nvPr>
              <p:custDataLst>
                <p:tags r:id="rId4"/>
              </p:custDataLst>
            </p:nvPr>
          </p:nvSpPr>
          <p:spPr>
            <a:xfrm>
              <a:off x="3407" y="1670"/>
              <a:ext cx="3861" cy="956"/>
            </a:xfrm>
            <a:prstGeom prst="rect">
              <a:avLst/>
            </a:prstGeom>
            <a:solidFill>
              <a:schemeClr val="lt1"/>
            </a:solidFill>
            <a:ln w="25400">
              <a:solidFill>
                <a:schemeClr val="dk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7" name="Title 6"/>
          <p:cNvSpPr txBox="1"/>
          <p:nvPr>
            <p:custDataLst>
              <p:tags r:id="rId5"/>
            </p:custDataLst>
          </p:nvPr>
        </p:nvSpPr>
        <p:spPr>
          <a:xfrm>
            <a:off x="2324100" y="1021403"/>
            <a:ext cx="2129790" cy="349250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non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zh-CN" altLang="en-US" sz="1800" spc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数据存储解决方案</a:t>
            </a:r>
            <a:endParaRPr lang="zh-CN" altLang="en-US" sz="1800" spc="159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6907" y="167086"/>
            <a:ext cx="1519070" cy="498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直接连接符 32"/>
          <p:cNvCxnSpPr/>
          <p:nvPr/>
        </p:nvCxnSpPr>
        <p:spPr>
          <a:xfrm>
            <a:off x="0" y="812931"/>
            <a:ext cx="6858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0" y="9753600"/>
            <a:ext cx="6858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矩形 52"/>
          <p:cNvSpPr/>
          <p:nvPr/>
        </p:nvSpPr>
        <p:spPr>
          <a:xfrm>
            <a:off x="548640" y="1525905"/>
            <a:ext cx="5955665" cy="1768475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548922" y="1526097"/>
            <a:ext cx="5760720" cy="1742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65405">
              <a:lnSpc>
                <a:spcPct val="125000"/>
              </a:lnSpc>
              <a:spcBef>
                <a:spcPts val="100"/>
              </a:spcBef>
            </a:pPr>
            <a:r>
              <a:rPr lang="zh-CN" sz="1100" b="1" spc="40" dirty="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宝德</a:t>
            </a:r>
            <a:r>
              <a:rPr sz="1100" b="1" spc="-220" dirty="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en-US" sz="1100" b="1" spc="140" dirty="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PL</a:t>
            </a:r>
            <a:r>
              <a:rPr sz="1100" b="1" spc="140" dirty="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Stor</a:t>
            </a:r>
            <a:r>
              <a:rPr sz="1100" b="1" spc="-150" dirty="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sz="1100" b="1" spc="200" dirty="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A</a:t>
            </a:r>
            <a:r>
              <a:rPr lang="en-US" sz="1100" b="1" spc="200" dirty="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9</a:t>
            </a:r>
            <a:r>
              <a:rPr sz="1100" b="1" spc="200" dirty="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800</a:t>
            </a:r>
            <a:r>
              <a:rPr sz="1100" b="1" spc="-155" dirty="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sz="1100" b="1" spc="40" dirty="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是专</a:t>
            </a:r>
            <a:r>
              <a:rPr sz="1100" b="1" dirty="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为</a:t>
            </a:r>
            <a:r>
              <a:rPr sz="1100" b="1" spc="-215" dirty="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sz="1100" b="1" spc="40" dirty="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AI</a:t>
            </a:r>
            <a:r>
              <a:rPr sz="1100" b="1" spc="-215" dirty="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sz="1100" b="1" spc="40" dirty="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而生的新一代高性</a:t>
            </a:r>
            <a:r>
              <a:rPr sz="1100" b="1" dirty="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能</a:t>
            </a:r>
            <a:r>
              <a:rPr sz="1100" b="1" spc="-220" dirty="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sz="1100" b="1" spc="40" dirty="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AI</a:t>
            </a:r>
            <a:r>
              <a:rPr sz="1100" b="1" spc="-215" dirty="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sz="1100" b="1" spc="40" dirty="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存储</a:t>
            </a:r>
            <a:r>
              <a:rPr sz="1100" b="1" spc="-420" dirty="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</a:t>
            </a:r>
            <a:r>
              <a:rPr sz="1100" b="1" spc="40" dirty="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加速大模型训</a:t>
            </a:r>
            <a:r>
              <a:rPr sz="1100" b="1" dirty="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练</a:t>
            </a:r>
            <a:r>
              <a:rPr sz="1100" b="1" spc="-215" dirty="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sz="1100" b="1" spc="-200" dirty="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/</a:t>
            </a:r>
            <a:r>
              <a:rPr sz="1100" b="1" spc="-220" dirty="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sz="1100" b="1" spc="40" dirty="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推理</a:t>
            </a:r>
            <a:r>
              <a:rPr sz="1100" b="1" spc="-145" dirty="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  <a:r>
              <a:rPr sz="1100" b="1" spc="40" dirty="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极致性能</a:t>
            </a:r>
            <a:r>
              <a:rPr sz="1100" b="1" spc="-420" dirty="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</a:t>
            </a:r>
            <a:r>
              <a:rPr sz="1100" b="1" spc="40" dirty="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创新数控分 离架构</a:t>
            </a:r>
            <a:r>
              <a:rPr sz="1100" b="1" spc="-459" dirty="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</a:t>
            </a:r>
            <a:r>
              <a:rPr sz="1100" b="1" spc="40" dirty="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单</a:t>
            </a:r>
            <a:r>
              <a:rPr sz="1100" b="1" dirty="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框</a:t>
            </a:r>
            <a:r>
              <a:rPr sz="1100" b="1" spc="-215" dirty="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sz="1100" b="1" spc="135" dirty="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1000</a:t>
            </a:r>
            <a:r>
              <a:rPr sz="1100" b="1" spc="-220" dirty="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sz="1100" b="1" dirty="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万</a:t>
            </a:r>
            <a:r>
              <a:rPr sz="1100" b="1" spc="-215" dirty="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sz="1100" b="1" spc="125" dirty="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IOPS，400GB/s</a:t>
            </a:r>
            <a:r>
              <a:rPr sz="1100" b="1" spc="-215" dirty="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sz="1100" b="1" spc="40" dirty="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带宽</a:t>
            </a:r>
            <a:r>
              <a:rPr sz="1100" b="1" spc="-459" dirty="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</a:t>
            </a:r>
            <a:r>
              <a:rPr sz="1100" b="1" spc="40" dirty="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训练集加载效率业</a:t>
            </a:r>
            <a:r>
              <a:rPr sz="1100" b="1" dirty="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界</a:t>
            </a:r>
            <a:r>
              <a:rPr sz="1100" b="1" spc="-210" dirty="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sz="1100" b="1" spc="140" dirty="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4</a:t>
            </a:r>
            <a:r>
              <a:rPr sz="1100" b="1" spc="-215" dirty="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sz="1100" b="1" spc="40" dirty="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倍</a:t>
            </a:r>
            <a:r>
              <a:rPr sz="1100" b="1" spc="-459" dirty="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</a:t>
            </a:r>
            <a:r>
              <a:rPr sz="1100" b="1" spc="40" dirty="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断点续训速度业</a:t>
            </a:r>
            <a:r>
              <a:rPr sz="1100" b="1" dirty="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界</a:t>
            </a:r>
            <a:r>
              <a:rPr sz="1100" b="1" spc="-215" dirty="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sz="1100" b="1" spc="130" dirty="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</a:t>
            </a:r>
            <a:r>
              <a:rPr sz="1100" b="1" spc="-210" dirty="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sz="1100" b="1" spc="40" dirty="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倍。</a:t>
            </a:r>
            <a:endParaRPr sz="11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00000"/>
              </a:lnSpc>
            </a:pPr>
            <a:endParaRPr sz="11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12700" marR="5080">
              <a:lnSpc>
                <a:spcPct val="125000"/>
              </a:lnSpc>
              <a:spcBef>
                <a:spcPts val="5"/>
              </a:spcBef>
            </a:pPr>
            <a:r>
              <a:rPr lang="zh-CN" sz="1100" b="1" spc="20" dirty="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宝德</a:t>
            </a:r>
            <a:r>
              <a:rPr sz="1100" b="1" spc="-235" dirty="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en-US" sz="1100" b="1" spc="120" dirty="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PL</a:t>
            </a:r>
            <a:r>
              <a:rPr sz="1100" b="1" spc="120" dirty="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Stor</a:t>
            </a:r>
            <a:r>
              <a:rPr sz="1100" b="1" spc="-185" dirty="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sz="1100" b="1" spc="185" dirty="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A</a:t>
            </a:r>
            <a:r>
              <a:rPr lang="en-US" sz="1100" b="1" spc="185" dirty="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9</a:t>
            </a:r>
            <a:r>
              <a:rPr sz="1100" b="1" spc="185" dirty="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800</a:t>
            </a:r>
            <a:r>
              <a:rPr sz="1100" b="1" spc="-240" dirty="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sz="1100" b="1" spc="20" dirty="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高性</a:t>
            </a:r>
            <a:r>
              <a:rPr sz="1100" b="1" dirty="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能</a:t>
            </a:r>
            <a:r>
              <a:rPr sz="1100" b="1" spc="-229" dirty="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sz="1100" b="1" spc="30" dirty="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AI</a:t>
            </a:r>
            <a:r>
              <a:rPr sz="1100" b="1" spc="-235" dirty="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sz="1100" b="1" spc="20" dirty="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存储支持灵活扩展</a:t>
            </a:r>
            <a:r>
              <a:rPr sz="1100" b="1" spc="-420" dirty="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</a:t>
            </a:r>
            <a:r>
              <a:rPr sz="1100" b="1" spc="20" dirty="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单集群支</a:t>
            </a:r>
            <a:r>
              <a:rPr sz="1100" b="1" dirty="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持</a:t>
            </a:r>
            <a:r>
              <a:rPr sz="1100" b="1" spc="-229" dirty="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sz="1100" b="1" spc="100" dirty="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512</a:t>
            </a:r>
            <a:r>
              <a:rPr sz="1100" b="1" spc="-235" dirty="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sz="1100" b="1" dirty="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控</a:t>
            </a:r>
            <a:r>
              <a:rPr sz="1100" b="1" spc="-229" dirty="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sz="1100" b="1" spc="90" dirty="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Scale-out，EB</a:t>
            </a:r>
            <a:r>
              <a:rPr sz="1100" b="1" spc="-240" dirty="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sz="1100" b="1" spc="20" dirty="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级存储容量扩展</a:t>
            </a:r>
            <a:r>
              <a:rPr sz="1100" b="1" spc="-420" dirty="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</a:t>
            </a:r>
            <a:r>
              <a:rPr sz="1100" b="1" spc="20" dirty="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匹配 万</a:t>
            </a:r>
            <a:r>
              <a:rPr sz="1100" b="1" dirty="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亿</a:t>
            </a:r>
            <a:r>
              <a:rPr sz="1100" b="1" spc="-280" dirty="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sz="1100" b="1" spc="-200" dirty="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/</a:t>
            </a:r>
            <a:r>
              <a:rPr sz="1100" b="1" spc="-280" dirty="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sz="1100" b="1" spc="20" dirty="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十万亿参数多模态大模型平滑演进诉求</a:t>
            </a:r>
            <a:r>
              <a:rPr sz="1100" b="1" spc="-185" dirty="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  <a:r>
              <a:rPr sz="1100" b="1" spc="20" dirty="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同时存储原生支持向量等全新数据范式</a:t>
            </a:r>
            <a:r>
              <a:rPr sz="1100" b="1" spc="-55" dirty="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</a:t>
            </a:r>
            <a:r>
              <a:rPr sz="1100" b="1" spc="20" dirty="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内置高性能向量检索引擎，  加速大库容向量知识库检索</a:t>
            </a:r>
            <a:r>
              <a:rPr sz="1100" b="1" spc="-185" dirty="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</a:t>
            </a:r>
            <a:r>
              <a:rPr sz="1100" b="1" spc="20" dirty="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减少推</a:t>
            </a:r>
            <a:r>
              <a:rPr sz="1100" b="1" spc="-480" dirty="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理</a:t>
            </a:r>
            <a:r>
              <a:rPr sz="1100" b="1" spc="20" dirty="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“幻觉</a:t>
            </a:r>
            <a:r>
              <a:rPr sz="1100" b="1" spc="-245" dirty="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”，</a:t>
            </a:r>
            <a:r>
              <a:rPr sz="1100" b="1" spc="-395" dirty="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sz="1100" b="1" spc="20" dirty="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一套存储满</a:t>
            </a:r>
            <a:r>
              <a:rPr sz="1100" b="1" dirty="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足</a:t>
            </a:r>
            <a:r>
              <a:rPr sz="1100" b="1" spc="-229" dirty="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sz="1100" b="1" spc="30" dirty="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AI</a:t>
            </a:r>
            <a:r>
              <a:rPr sz="1100" b="1" spc="-235" dirty="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sz="1100" b="1" spc="20" dirty="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训推全流程数据处理需求。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2695404" y="3355451"/>
            <a:ext cx="1467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产品优势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274" y="41275"/>
            <a:ext cx="1065212" cy="34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直接连接符 24"/>
          <p:cNvCxnSpPr>
            <a:endCxn id="24" idx="1"/>
          </p:cNvCxnSpPr>
          <p:nvPr/>
        </p:nvCxnSpPr>
        <p:spPr>
          <a:xfrm>
            <a:off x="0" y="215900"/>
            <a:ext cx="282527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>
            <a:stCxn id="24" idx="3"/>
          </p:cNvCxnSpPr>
          <p:nvPr/>
        </p:nvCxnSpPr>
        <p:spPr>
          <a:xfrm>
            <a:off x="3890486" y="215900"/>
            <a:ext cx="296751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0" y="9753600"/>
            <a:ext cx="6858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409881" y="8636867"/>
            <a:ext cx="4018280" cy="975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了解更多相关信息请访问 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http://www.powerleader.com.cn/</a:t>
            </a:r>
            <a:endParaRPr lang="en-US" altLang="zh-CN" sz="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通信地址：深圳市龙华新区清祥路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号宝能科技园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栋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座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16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楼</a:t>
            </a:r>
            <a:endParaRPr lang="zh-CN" altLang="en-US" sz="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宝德计算机保留对产品规格或其他产品信息（包含但不限于产品重量，外观，尺寸或其他物理因素）不经通知予以更改的权利；本文中所提到的信息，如因产品升级或其他原因而导致的变更，恕不另行通知。本文中所涉及的产品图片均以产品实物为准</a:t>
            </a:r>
            <a:endParaRPr lang="en-US" altLang="zh-CN" sz="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本资料仅供参考，不构成任何形式的承诺。</a:t>
            </a:r>
            <a:endParaRPr lang="zh-CN" altLang="en-US" sz="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object 16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201020" y="682908"/>
          <a:ext cx="6455410" cy="52044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37590"/>
                <a:gridCol w="5417818"/>
              </a:tblGrid>
              <a:tr h="395782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spc="5" dirty="0">
                          <a:solidFill>
                            <a:srgbClr val="FFFFFF"/>
                          </a:solidFill>
                          <a:latin typeface="Times New Roman" panose="02020603050405020304" charset="0"/>
                          <a:cs typeface="宋体" panose="02010600030101010101" pitchFamily="2" charset="-122"/>
                        </a:rPr>
                        <a:t>产品型号</a:t>
                      </a:r>
                      <a:endParaRPr sz="1200" spc="5" dirty="0">
                        <a:solidFill>
                          <a:srgbClr val="FFFFFF"/>
                        </a:solidFill>
                        <a:latin typeface="Times New Roman" panose="02020603050405020304" charset="0"/>
                        <a:cs typeface="宋体" panose="02010600030101010101" pitchFamily="2" charset="-122"/>
                      </a:endParaRPr>
                    </a:p>
                  </a:txBody>
                  <a:tcPr marL="0" marR="0" marT="6350" marB="0" anchor="ctr" anchorCtr="0">
                    <a:lnL w="12700">
                      <a:solidFill>
                        <a:srgbClr val="D0D7E6"/>
                      </a:solidFill>
                      <a:prstDash val="solid"/>
                    </a:lnL>
                    <a:lnR w="12700">
                      <a:solidFill>
                        <a:srgbClr val="D0D7E6"/>
                      </a:solidFill>
                      <a:prstDash val="solid"/>
                    </a:lnR>
                    <a:lnT w="12700">
                      <a:solidFill>
                        <a:srgbClr val="D0D7E6"/>
                      </a:solidFill>
                      <a:prstDash val="solid"/>
                    </a:lnT>
                    <a:lnB w="12700">
                      <a:solidFill>
                        <a:srgbClr val="D0D7E6"/>
                      </a:solidFill>
                      <a:prstDash val="solid"/>
                    </a:lnB>
                    <a:solidFill>
                      <a:srgbClr val="3173A6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lang="en-US" sz="1200" b="1" spc="-25" dirty="0">
                          <a:solidFill>
                            <a:srgbClr val="FFFFFF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PL</a:t>
                      </a:r>
                      <a:r>
                        <a:rPr sz="1200" b="1" spc="-25" dirty="0">
                          <a:solidFill>
                            <a:srgbClr val="FFFFFF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Stor</a:t>
                      </a:r>
                      <a:r>
                        <a:rPr sz="1200" b="1" spc="-45" dirty="0">
                          <a:solidFill>
                            <a:srgbClr val="FFFFFF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sz="1200" b="1" spc="-50" dirty="0">
                          <a:solidFill>
                            <a:srgbClr val="FFFFFF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A</a:t>
                      </a:r>
                      <a:r>
                        <a:rPr lang="en-US" sz="1200" b="1" spc="-50" dirty="0">
                          <a:solidFill>
                            <a:srgbClr val="FFFFFF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9</a:t>
                      </a:r>
                      <a:r>
                        <a:rPr sz="1200" b="1" spc="-50" dirty="0">
                          <a:solidFill>
                            <a:srgbClr val="FFFFFF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800</a:t>
                      </a:r>
                      <a:endParaRPr sz="12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5080" marB="0" anchor="ctr" anchorCtr="0">
                    <a:lnL w="12700">
                      <a:solidFill>
                        <a:srgbClr val="D0D7E6"/>
                      </a:solidFill>
                      <a:prstDash val="solid"/>
                    </a:lnL>
                    <a:lnR w="12700">
                      <a:solidFill>
                        <a:srgbClr val="D0D7E6"/>
                      </a:solidFill>
                      <a:prstDash val="solid"/>
                    </a:lnR>
                    <a:lnT w="12700">
                      <a:solidFill>
                        <a:srgbClr val="D0D7E6"/>
                      </a:solidFill>
                      <a:prstDash val="solid"/>
                    </a:lnT>
                    <a:lnB w="12700">
                      <a:solidFill>
                        <a:srgbClr val="D0D7E6"/>
                      </a:solidFill>
                      <a:prstDash val="solid"/>
                    </a:lnB>
                    <a:solidFill>
                      <a:srgbClr val="3173A6"/>
                    </a:solidFill>
                  </a:tcPr>
                </a:tc>
              </a:tr>
              <a:tr h="301447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  <a:buClrTx/>
                        <a:buSzTx/>
                        <a:buFontTx/>
                        <a:buNone/>
                      </a:pPr>
                      <a:r>
                        <a:rPr sz="1000" spc="30" dirty="0">
                          <a:solidFill>
                            <a:srgbClr val="3173A6"/>
                          </a:solidFill>
                          <a:latin typeface="Times New Roman" panose="02020603050405020304" charset="0"/>
                          <a:cs typeface="宋体" panose="02010600030101010101" pitchFamily="2" charset="-122"/>
                        </a:rPr>
                        <a:t>每控处理器</a:t>
                      </a:r>
                      <a:endParaRPr sz="1000" spc="30" dirty="0">
                        <a:solidFill>
                          <a:srgbClr val="3173A6"/>
                        </a:solidFill>
                        <a:latin typeface="Times New Roman" panose="02020603050405020304" charset="0"/>
                        <a:cs typeface="宋体" panose="02010600030101010101" pitchFamily="2" charset="-122"/>
                      </a:endParaRPr>
                    </a:p>
                  </a:txBody>
                  <a:tcPr marL="0" marR="0" marT="2540" marB="0" anchor="ctr" anchorCtr="0">
                    <a:lnL w="12700">
                      <a:solidFill>
                        <a:srgbClr val="D0D7E6"/>
                      </a:solidFill>
                      <a:prstDash val="solid"/>
                    </a:lnL>
                    <a:lnR w="12700">
                      <a:solidFill>
                        <a:srgbClr val="D0D7E6"/>
                      </a:solidFill>
                      <a:prstDash val="solid"/>
                    </a:lnR>
                    <a:lnT w="12700">
                      <a:solidFill>
                        <a:srgbClr val="D0D7E6"/>
                      </a:solidFill>
                      <a:prstDash val="solid"/>
                    </a:lnT>
                    <a:lnB w="12700">
                      <a:solidFill>
                        <a:srgbClr val="D0D7E6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sz="1000" spc="35" dirty="0">
                          <a:solidFill>
                            <a:srgbClr val="58595B"/>
                          </a:solidFill>
                          <a:latin typeface="Times New Roman" panose="02020603050405020304" charset="0"/>
                          <a:cs typeface="宋体" panose="02010600030101010101" pitchFamily="2" charset="-122"/>
                        </a:rPr>
                        <a:t>4</a:t>
                      </a:r>
                      <a:r>
                        <a:rPr sz="1000" spc="35" dirty="0">
                          <a:solidFill>
                            <a:srgbClr val="58595B"/>
                          </a:solidFill>
                          <a:latin typeface="Times New Roman" panose="02020603050405020304" charset="0"/>
                          <a:cs typeface="宋体" panose="02010600030101010101" pitchFamily="2" charset="-122"/>
                        </a:rPr>
                        <a:t>颗鲲鹏920处理器，每颗处理器</a:t>
                      </a:r>
                      <a:r>
                        <a:rPr lang="en-US" sz="1000" spc="35" dirty="0">
                          <a:solidFill>
                            <a:srgbClr val="58595B"/>
                          </a:solidFill>
                          <a:latin typeface="Times New Roman" panose="02020603050405020304" charset="0"/>
                          <a:cs typeface="宋体" panose="02010600030101010101" pitchFamily="2" charset="-122"/>
                        </a:rPr>
                        <a:t>64</a:t>
                      </a:r>
                      <a:r>
                        <a:rPr sz="1000" spc="35" dirty="0">
                          <a:solidFill>
                            <a:srgbClr val="58595B"/>
                          </a:solidFill>
                          <a:latin typeface="Times New Roman" panose="02020603050405020304" charset="0"/>
                          <a:cs typeface="宋体" panose="02010600030101010101" pitchFamily="2" charset="-122"/>
                        </a:rPr>
                        <a:t>C，主频2.0GHz</a:t>
                      </a:r>
                      <a:endParaRPr sz="1000" spc="35" dirty="0">
                        <a:solidFill>
                          <a:srgbClr val="58595B"/>
                        </a:solidFill>
                        <a:latin typeface="Times New Roman" panose="02020603050405020304" charset="0"/>
                        <a:cs typeface="宋体" panose="02010600030101010101" pitchFamily="2" charset="-122"/>
                      </a:endParaRPr>
                    </a:p>
                  </a:txBody>
                  <a:tcPr marL="0" marR="0" marT="3175" marB="0" anchor="ctr" anchorCtr="0">
                    <a:lnL w="12700">
                      <a:solidFill>
                        <a:srgbClr val="D0D7E6"/>
                      </a:solidFill>
                      <a:prstDash val="solid"/>
                    </a:lnL>
                    <a:lnR w="12700">
                      <a:solidFill>
                        <a:srgbClr val="D0D7E6"/>
                      </a:solidFill>
                      <a:prstDash val="solid"/>
                    </a:lnR>
                    <a:lnT w="12700">
                      <a:solidFill>
                        <a:srgbClr val="D0D7E6"/>
                      </a:solidFill>
                      <a:prstDash val="solid"/>
                    </a:lnT>
                    <a:lnB w="12700">
                      <a:solidFill>
                        <a:srgbClr val="D0D7E6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01447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000" spc="30" dirty="0">
                          <a:solidFill>
                            <a:srgbClr val="3173A6"/>
                          </a:solidFill>
                          <a:latin typeface="Times New Roman" panose="02020603050405020304" charset="0"/>
                          <a:cs typeface="宋体" panose="02010600030101010101" pitchFamily="2" charset="-122"/>
                        </a:rPr>
                        <a:t>硬件架构</a:t>
                      </a:r>
                      <a:endParaRPr sz="1000" spc="30" dirty="0">
                        <a:solidFill>
                          <a:srgbClr val="3173A6"/>
                        </a:solidFill>
                        <a:latin typeface="Times New Roman" panose="02020603050405020304" charset="0"/>
                        <a:cs typeface="宋体" panose="02010600030101010101" pitchFamily="2" charset="-122"/>
                      </a:endParaRPr>
                    </a:p>
                  </a:txBody>
                  <a:tcPr marL="0" marR="0" marT="2540" marB="0" anchor="ctr" anchorCtr="0">
                    <a:lnL w="12700">
                      <a:solidFill>
                        <a:srgbClr val="D0D7E6"/>
                      </a:solidFill>
                      <a:prstDash val="solid"/>
                    </a:lnL>
                    <a:lnR w="12700">
                      <a:solidFill>
                        <a:srgbClr val="D0D7E6"/>
                      </a:solidFill>
                      <a:prstDash val="solid"/>
                    </a:lnR>
                    <a:lnT w="12700">
                      <a:solidFill>
                        <a:srgbClr val="D0D7E6"/>
                      </a:solidFill>
                      <a:prstDash val="solid"/>
                    </a:lnT>
                    <a:lnB w="12700">
                      <a:solidFill>
                        <a:srgbClr val="D0D7E6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000" spc="35" dirty="0">
                          <a:solidFill>
                            <a:srgbClr val="58595B"/>
                          </a:solidFill>
                          <a:latin typeface="Times New Roman" panose="02020603050405020304" charset="0"/>
                          <a:cs typeface="宋体" panose="02010600030101010101" pitchFamily="2" charset="-122"/>
                        </a:rPr>
                        <a:t>盘控一体</a:t>
                      </a:r>
                      <a:endParaRPr sz="1000" spc="35" dirty="0">
                        <a:solidFill>
                          <a:srgbClr val="58595B"/>
                        </a:solidFill>
                        <a:latin typeface="Times New Roman" panose="02020603050405020304" charset="0"/>
                        <a:cs typeface="宋体" panose="02010600030101010101" pitchFamily="2" charset="-122"/>
                      </a:endParaRPr>
                    </a:p>
                  </a:txBody>
                  <a:tcPr marL="0" marR="0" marT="3175" marB="0" anchor="ctr" anchorCtr="0">
                    <a:lnL w="12700">
                      <a:solidFill>
                        <a:srgbClr val="D0D7E6"/>
                      </a:solidFill>
                      <a:prstDash val="solid"/>
                    </a:lnL>
                    <a:lnR w="12700">
                      <a:solidFill>
                        <a:srgbClr val="D0D7E6"/>
                      </a:solidFill>
                      <a:prstDash val="solid"/>
                    </a:lnR>
                    <a:lnT w="12700">
                      <a:solidFill>
                        <a:srgbClr val="D0D7E6"/>
                      </a:solidFill>
                      <a:prstDash val="solid"/>
                    </a:lnT>
                    <a:lnB w="12700">
                      <a:solidFill>
                        <a:srgbClr val="D0D7E6"/>
                      </a:solidFill>
                      <a:prstDash val="solid"/>
                    </a:lnB>
                  </a:tcPr>
                </a:tc>
              </a:tr>
              <a:tr h="20610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000" spc="30" dirty="0">
                          <a:solidFill>
                            <a:srgbClr val="3173A6"/>
                          </a:solidFill>
                          <a:latin typeface="Times New Roman" panose="02020603050405020304" charset="0"/>
                          <a:cs typeface="宋体" panose="02010600030101010101" pitchFamily="2" charset="-122"/>
                        </a:rPr>
                        <a:t>每框最大裸容量</a:t>
                      </a:r>
                      <a:endParaRPr sz="1000" spc="30" dirty="0">
                        <a:solidFill>
                          <a:srgbClr val="3173A6"/>
                        </a:solidFill>
                        <a:latin typeface="Times New Roman" panose="02020603050405020304" charset="0"/>
                        <a:cs typeface="宋体" panose="02010600030101010101" pitchFamily="2" charset="-122"/>
                      </a:endParaRPr>
                    </a:p>
                  </a:txBody>
                  <a:tcPr marL="0" marR="0" marT="46990" marB="0" anchor="ctr" anchorCtr="0">
                    <a:lnL w="12700">
                      <a:solidFill>
                        <a:srgbClr val="D0D7E6"/>
                      </a:solidFill>
                      <a:prstDash val="solid"/>
                    </a:lnL>
                    <a:lnR w="12700">
                      <a:solidFill>
                        <a:srgbClr val="D0D7E6"/>
                      </a:solidFill>
                      <a:prstDash val="solid"/>
                    </a:lnR>
                    <a:lnT w="12700">
                      <a:solidFill>
                        <a:srgbClr val="D0D7E6"/>
                      </a:solidFill>
                      <a:prstDash val="solid"/>
                    </a:lnT>
                    <a:lnB w="19050">
                      <a:solidFill>
                        <a:srgbClr val="D0D7E6"/>
                      </a:solidFill>
                      <a:prstDash val="solid"/>
                    </a:lnB>
                    <a:solidFill>
                      <a:srgbClr val="DBE0EB"/>
                    </a:solidFill>
                  </a:tcPr>
                </a:tc>
                <a:tc>
                  <a:txBody>
                    <a:bodyPr/>
                    <a:p>
                      <a:pPr marR="193040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000" spc="-15" dirty="0">
                          <a:solidFill>
                            <a:srgbClr val="58595B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983.04TB</a:t>
                      </a:r>
                      <a:endParaRPr sz="1000" spc="-15" dirty="0">
                        <a:solidFill>
                          <a:srgbClr val="58595B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46355" marB="0" anchor="ctr" anchorCtr="0">
                    <a:lnL w="12700">
                      <a:solidFill>
                        <a:srgbClr val="D0D7E6"/>
                      </a:solidFill>
                      <a:prstDash val="solid"/>
                    </a:lnL>
                    <a:lnR w="12700">
                      <a:solidFill>
                        <a:srgbClr val="D0D7E6"/>
                      </a:solidFill>
                      <a:prstDash val="solid"/>
                    </a:lnR>
                    <a:lnT w="12700">
                      <a:solidFill>
                        <a:srgbClr val="D0D7E6"/>
                      </a:solidFill>
                      <a:prstDash val="solid"/>
                    </a:lnT>
                    <a:lnB w="12700">
                      <a:solidFill>
                        <a:srgbClr val="D0D7E6"/>
                      </a:solidFill>
                      <a:prstDash val="solid"/>
                    </a:lnB>
                    <a:solidFill>
                      <a:srgbClr val="DBE0EB"/>
                    </a:solidFill>
                  </a:tcPr>
                </a:tc>
              </a:tr>
              <a:tr h="218542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000" spc="30" dirty="0">
                          <a:solidFill>
                            <a:srgbClr val="3173A6"/>
                          </a:solidFill>
                          <a:latin typeface="Times New Roman" panose="02020603050405020304" charset="0"/>
                          <a:cs typeface="宋体" panose="02010600030101010101" pitchFamily="2" charset="-122"/>
                        </a:rPr>
                        <a:t>每框高度</a:t>
                      </a:r>
                      <a:endParaRPr sz="1000" spc="30" dirty="0">
                        <a:solidFill>
                          <a:srgbClr val="3173A6"/>
                        </a:solidFill>
                        <a:latin typeface="Times New Roman" panose="02020603050405020304" charset="0"/>
                        <a:cs typeface="宋体" panose="02010600030101010101" pitchFamily="2" charset="-122"/>
                      </a:endParaRPr>
                    </a:p>
                  </a:txBody>
                  <a:tcPr marL="0" marR="0" marT="53340" marB="0" anchor="ctr" anchorCtr="0">
                    <a:lnL w="12700">
                      <a:solidFill>
                        <a:srgbClr val="D0D7E6"/>
                      </a:solidFill>
                      <a:prstDash val="solid"/>
                    </a:lnL>
                    <a:lnR w="12700">
                      <a:solidFill>
                        <a:srgbClr val="D0D7E6"/>
                      </a:solidFill>
                      <a:prstDash val="solid"/>
                    </a:lnR>
                    <a:lnT w="19050">
                      <a:solidFill>
                        <a:srgbClr val="D0D7E6"/>
                      </a:solidFill>
                      <a:prstDash val="solid"/>
                    </a:lnT>
                    <a:lnB w="12700">
                      <a:solidFill>
                        <a:srgbClr val="D0D7E6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marR="193040"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000" dirty="0">
                          <a:solidFill>
                            <a:srgbClr val="58595B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8U</a:t>
                      </a:r>
                      <a:endParaRPr sz="1000" dirty="0">
                        <a:solidFill>
                          <a:srgbClr val="58595B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62229" marB="0" anchor="ctr" anchorCtr="0">
                    <a:lnL w="12700">
                      <a:solidFill>
                        <a:srgbClr val="D0D7E6"/>
                      </a:solidFill>
                      <a:prstDash val="solid"/>
                    </a:lnL>
                    <a:lnR w="12700">
                      <a:solidFill>
                        <a:srgbClr val="D0D7E6"/>
                      </a:solidFill>
                      <a:prstDash val="solid"/>
                    </a:lnR>
                    <a:lnT w="12700">
                      <a:solidFill>
                        <a:srgbClr val="D0D7E6"/>
                      </a:solidFill>
                      <a:prstDash val="solid"/>
                    </a:lnT>
                    <a:lnB w="12700">
                      <a:solidFill>
                        <a:srgbClr val="D0D7E6"/>
                      </a:solidFill>
                      <a:prstDash val="solid"/>
                    </a:lnB>
                  </a:tcPr>
                </a:tc>
              </a:tr>
              <a:tr h="27178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000" spc="30" dirty="0">
                          <a:solidFill>
                            <a:srgbClr val="3173A6"/>
                          </a:solidFill>
                          <a:latin typeface="Times New Roman" panose="02020603050405020304" charset="0"/>
                          <a:cs typeface="宋体" panose="02010600030101010101" pitchFamily="2" charset="-122"/>
                        </a:rPr>
                        <a:t>每框控制器数</a:t>
                      </a:r>
                      <a:endParaRPr sz="1000" spc="30" dirty="0">
                        <a:solidFill>
                          <a:srgbClr val="3173A6"/>
                        </a:solidFill>
                        <a:latin typeface="Times New Roman" panose="02020603050405020304" charset="0"/>
                        <a:cs typeface="宋体" panose="02010600030101010101" pitchFamily="2" charset="-122"/>
                      </a:endParaRPr>
                    </a:p>
                  </a:txBody>
                  <a:tcPr marL="0" marR="0" marT="76200" marB="0" anchor="ctr" anchorCtr="0">
                    <a:lnL w="12700">
                      <a:solidFill>
                        <a:srgbClr val="D0D7E6"/>
                      </a:solidFill>
                      <a:prstDash val="solid"/>
                    </a:lnL>
                    <a:lnR w="12700">
                      <a:solidFill>
                        <a:srgbClr val="D0D7E6"/>
                      </a:solidFill>
                      <a:prstDash val="solid"/>
                    </a:lnR>
                    <a:lnT w="12700">
                      <a:solidFill>
                        <a:srgbClr val="D0D7E6"/>
                      </a:solidFill>
                      <a:prstDash val="solid"/>
                    </a:lnT>
                    <a:lnB w="12700">
                      <a:solidFill>
                        <a:srgbClr val="D0D7E6"/>
                      </a:solidFill>
                      <a:prstDash val="solid"/>
                    </a:lnB>
                    <a:solidFill>
                      <a:srgbClr val="DBE0EB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dirty="0">
                          <a:solidFill>
                            <a:srgbClr val="58595B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</a:t>
                      </a:r>
                      <a:endParaRPr sz="1000" dirty="0">
                        <a:solidFill>
                          <a:srgbClr val="58595B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4445" marB="0" anchor="ctr" anchorCtr="0">
                    <a:lnL w="12700">
                      <a:solidFill>
                        <a:srgbClr val="D0D7E6"/>
                      </a:solidFill>
                      <a:prstDash val="solid"/>
                    </a:lnL>
                    <a:lnR w="12700">
                      <a:solidFill>
                        <a:srgbClr val="D0D7E6"/>
                      </a:solidFill>
                      <a:prstDash val="solid"/>
                    </a:lnR>
                    <a:lnT w="12700">
                      <a:solidFill>
                        <a:srgbClr val="D0D7E6"/>
                      </a:solidFill>
                      <a:prstDash val="solid"/>
                    </a:lnT>
                    <a:lnB w="12700">
                      <a:solidFill>
                        <a:srgbClr val="D0D7E6"/>
                      </a:solidFill>
                      <a:prstDash val="solid"/>
                    </a:lnB>
                    <a:solidFill>
                      <a:srgbClr val="DBE0EB"/>
                    </a:solidFill>
                  </a:tcPr>
                </a:tc>
              </a:tr>
              <a:tr h="253908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000" spc="30" dirty="0">
                          <a:solidFill>
                            <a:srgbClr val="3173A6"/>
                          </a:solidFill>
                          <a:latin typeface="Times New Roman" panose="02020603050405020304" charset="0"/>
                          <a:cs typeface="宋体" panose="02010600030101010101" pitchFamily="2" charset="-122"/>
                        </a:rPr>
                        <a:t>每框硬盘数</a:t>
                      </a:r>
                      <a:endParaRPr sz="1000" spc="30" dirty="0">
                        <a:solidFill>
                          <a:srgbClr val="3173A6"/>
                        </a:solidFill>
                        <a:latin typeface="Times New Roman" panose="02020603050405020304" charset="0"/>
                        <a:cs typeface="宋体" panose="02010600030101010101" pitchFamily="2" charset="-122"/>
                      </a:endParaRPr>
                    </a:p>
                  </a:txBody>
                  <a:tcPr marL="0" marR="0" marT="75565" marB="0" anchor="ctr" anchorCtr="0">
                    <a:lnL w="12700">
                      <a:solidFill>
                        <a:srgbClr val="D0D7E6"/>
                      </a:solidFill>
                      <a:prstDash val="solid"/>
                    </a:lnL>
                    <a:lnR w="12700">
                      <a:solidFill>
                        <a:srgbClr val="D0D7E6"/>
                      </a:solidFill>
                      <a:prstDash val="solid"/>
                    </a:lnR>
                    <a:lnT w="12700">
                      <a:solidFill>
                        <a:srgbClr val="D0D7E6"/>
                      </a:solidFill>
                      <a:prstDash val="solid"/>
                    </a:lnT>
                    <a:lnB w="12700">
                      <a:solidFill>
                        <a:srgbClr val="D0D7E6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marR="193040"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000" dirty="0">
                          <a:solidFill>
                            <a:srgbClr val="58595B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64</a:t>
                      </a:r>
                      <a:endParaRPr sz="1000" dirty="0">
                        <a:solidFill>
                          <a:srgbClr val="58595B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77470" marB="0" anchor="ctr" anchorCtr="0">
                    <a:lnL w="12700">
                      <a:solidFill>
                        <a:srgbClr val="D0D7E6"/>
                      </a:solidFill>
                      <a:prstDash val="solid"/>
                    </a:lnL>
                    <a:lnR w="12700">
                      <a:solidFill>
                        <a:srgbClr val="D0D7E6"/>
                      </a:solidFill>
                      <a:prstDash val="solid"/>
                    </a:lnR>
                    <a:lnT w="12700">
                      <a:solidFill>
                        <a:srgbClr val="D0D7E6"/>
                      </a:solidFill>
                      <a:prstDash val="solid"/>
                    </a:lnT>
                    <a:lnB w="12700">
                      <a:solidFill>
                        <a:srgbClr val="D0D7E6"/>
                      </a:solidFill>
                      <a:prstDash val="solid"/>
                    </a:lnB>
                  </a:tcPr>
                </a:tc>
              </a:tr>
              <a:tr h="428772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30" dirty="0">
                          <a:solidFill>
                            <a:srgbClr val="3173A6"/>
                          </a:solidFill>
                          <a:latin typeface="Times New Roman" panose="02020603050405020304" charset="0"/>
                          <a:cs typeface="宋体" panose="02010600030101010101" pitchFamily="2" charset="-122"/>
                        </a:rPr>
                        <a:t>每控处理器</a:t>
                      </a:r>
                      <a:endParaRPr sz="1000" spc="30" dirty="0">
                        <a:solidFill>
                          <a:srgbClr val="3173A6"/>
                        </a:solidFill>
                        <a:latin typeface="Times New Roman" panose="02020603050405020304" charset="0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rgbClr val="D0D7E6"/>
                      </a:solidFill>
                      <a:prstDash val="solid"/>
                    </a:lnL>
                    <a:lnR w="12700">
                      <a:solidFill>
                        <a:srgbClr val="D0D7E6"/>
                      </a:solidFill>
                      <a:prstDash val="solid"/>
                    </a:lnR>
                    <a:lnT w="12700">
                      <a:solidFill>
                        <a:srgbClr val="D0D7E6"/>
                      </a:solidFill>
                      <a:prstDash val="solid"/>
                    </a:lnT>
                    <a:lnB w="12700">
                      <a:solidFill>
                        <a:srgbClr val="D0D7E6"/>
                      </a:solidFill>
                      <a:prstDash val="solid"/>
                    </a:lnB>
                    <a:solidFill>
                      <a:srgbClr val="DBE0EB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40" dirty="0">
                          <a:solidFill>
                            <a:srgbClr val="58595B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4</a:t>
                      </a:r>
                      <a:r>
                        <a:rPr sz="1000" spc="80" dirty="0">
                          <a:solidFill>
                            <a:srgbClr val="58595B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颗鲲鹏</a:t>
                      </a:r>
                      <a:r>
                        <a:rPr sz="1000" spc="40" dirty="0">
                          <a:solidFill>
                            <a:srgbClr val="58595B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920</a:t>
                      </a:r>
                      <a:r>
                        <a:rPr sz="1000" spc="80" dirty="0">
                          <a:solidFill>
                            <a:srgbClr val="58595B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处理器</a:t>
                      </a:r>
                      <a:endParaRPr sz="1000" dirty="0">
                        <a:solidFill>
                          <a:srgbClr val="58595B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rgbClr val="D0D7E6"/>
                      </a:solidFill>
                      <a:prstDash val="solid"/>
                    </a:lnL>
                    <a:lnR w="12700">
                      <a:solidFill>
                        <a:srgbClr val="D0D7E6"/>
                      </a:solidFill>
                      <a:prstDash val="solid"/>
                    </a:lnR>
                    <a:lnT w="12700">
                      <a:solidFill>
                        <a:srgbClr val="D0D7E6"/>
                      </a:solidFill>
                      <a:prstDash val="solid"/>
                    </a:lnT>
                    <a:lnB w="12700">
                      <a:solidFill>
                        <a:srgbClr val="D0D7E6"/>
                      </a:solidFill>
                      <a:prstDash val="solid"/>
                    </a:lnB>
                    <a:solidFill>
                      <a:srgbClr val="DBE0EB"/>
                    </a:solidFill>
                  </a:tcPr>
                </a:tc>
              </a:tr>
              <a:tr h="304653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000" spc="30" dirty="0">
                          <a:solidFill>
                            <a:srgbClr val="3173A6"/>
                          </a:solidFill>
                          <a:latin typeface="Times New Roman" panose="02020603050405020304" charset="0"/>
                          <a:cs typeface="宋体" panose="02010600030101010101" pitchFamily="2" charset="-122"/>
                        </a:rPr>
                        <a:t>每控最大内存</a:t>
                      </a:r>
                      <a:endParaRPr sz="1000" spc="30" dirty="0">
                        <a:solidFill>
                          <a:srgbClr val="3173A6"/>
                        </a:solidFill>
                        <a:latin typeface="Times New Roman" panose="02020603050405020304" charset="0"/>
                        <a:cs typeface="宋体" panose="02010600030101010101" pitchFamily="2" charset="-122"/>
                      </a:endParaRPr>
                    </a:p>
                  </a:txBody>
                  <a:tcPr marL="0" marR="0" marT="6985" marB="0" anchor="ctr" anchorCtr="0">
                    <a:lnL w="12700">
                      <a:solidFill>
                        <a:srgbClr val="D0D7E6"/>
                      </a:solidFill>
                      <a:prstDash val="solid"/>
                    </a:lnL>
                    <a:lnR w="12700">
                      <a:solidFill>
                        <a:srgbClr val="D0D7E6"/>
                      </a:solidFill>
                      <a:prstDash val="solid"/>
                    </a:lnR>
                    <a:lnT w="12700">
                      <a:solidFill>
                        <a:srgbClr val="D0D7E6"/>
                      </a:solidFill>
                      <a:prstDash val="solid"/>
                    </a:lnT>
                    <a:lnB w="12700">
                      <a:solidFill>
                        <a:srgbClr val="D0D7E6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000" spc="-15" dirty="0">
                          <a:solidFill>
                            <a:srgbClr val="58595B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1024GB</a:t>
                      </a:r>
                      <a:endParaRPr sz="1000" spc="-15" dirty="0">
                        <a:solidFill>
                          <a:srgbClr val="58595B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1270" marB="0" anchor="ctr" anchorCtr="0">
                    <a:lnL w="12700">
                      <a:solidFill>
                        <a:srgbClr val="D0D7E6"/>
                      </a:solidFill>
                      <a:prstDash val="solid"/>
                    </a:lnL>
                    <a:lnR w="12700">
                      <a:solidFill>
                        <a:srgbClr val="D0D7E6"/>
                      </a:solidFill>
                      <a:prstDash val="solid"/>
                    </a:lnR>
                    <a:lnT w="12700">
                      <a:solidFill>
                        <a:srgbClr val="D0D7E6"/>
                      </a:solidFill>
                      <a:prstDash val="solid"/>
                    </a:lnT>
                    <a:lnB w="12700">
                      <a:solidFill>
                        <a:srgbClr val="D0D7E6"/>
                      </a:solidFill>
                      <a:prstDash val="solid"/>
                    </a:lnB>
                  </a:tcPr>
                </a:tc>
              </a:tr>
              <a:tr h="30607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000" spc="30" dirty="0">
                          <a:solidFill>
                            <a:srgbClr val="3173A6"/>
                          </a:solidFill>
                          <a:latin typeface="Times New Roman" panose="02020603050405020304" charset="0"/>
                          <a:cs typeface="宋体" panose="02010600030101010101" pitchFamily="2" charset="-122"/>
                        </a:rPr>
                        <a:t>数据盘类型</a:t>
                      </a:r>
                      <a:endParaRPr sz="1000" spc="30" dirty="0">
                        <a:solidFill>
                          <a:srgbClr val="3173A6"/>
                        </a:solidFill>
                        <a:latin typeface="Times New Roman" panose="02020603050405020304" charset="0"/>
                        <a:cs typeface="宋体" panose="02010600030101010101" pitchFamily="2" charset="-122"/>
                      </a:endParaRPr>
                    </a:p>
                  </a:txBody>
                  <a:tcPr marL="0" marR="0" marT="1270" marB="0" anchor="ctr" anchorCtr="0">
                    <a:lnL w="12700">
                      <a:solidFill>
                        <a:srgbClr val="D0D7E6"/>
                      </a:solidFill>
                      <a:prstDash val="solid"/>
                    </a:lnL>
                    <a:lnR w="12700">
                      <a:solidFill>
                        <a:srgbClr val="D0D7E6"/>
                      </a:solidFill>
                      <a:prstDash val="solid"/>
                    </a:lnR>
                    <a:lnT w="12700">
                      <a:solidFill>
                        <a:srgbClr val="D0D7E6"/>
                      </a:solidFill>
                      <a:prstDash val="solid"/>
                    </a:lnT>
                    <a:lnB w="12700">
                      <a:solidFill>
                        <a:srgbClr val="D0D7E6"/>
                      </a:solidFill>
                      <a:prstDash val="solid"/>
                    </a:lnB>
                    <a:solidFill>
                      <a:srgbClr val="DBE0EB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000" spc="-5" dirty="0">
                          <a:solidFill>
                            <a:srgbClr val="58595B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Palm </a:t>
                      </a:r>
                      <a:r>
                        <a:rPr sz="1000" spc="10" dirty="0">
                          <a:solidFill>
                            <a:srgbClr val="58595B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NVMe</a:t>
                      </a:r>
                      <a:r>
                        <a:rPr sz="1000" spc="40" dirty="0">
                          <a:solidFill>
                            <a:srgbClr val="58595B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sz="1000" spc="-60" dirty="0">
                          <a:solidFill>
                            <a:srgbClr val="58595B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SSD</a:t>
                      </a:r>
                      <a:endParaRPr sz="1000" dirty="0">
                        <a:solidFill>
                          <a:srgbClr val="58595B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3175" marB="0" anchor="ctr" anchorCtr="0">
                    <a:lnL w="12700">
                      <a:solidFill>
                        <a:srgbClr val="D0D7E6"/>
                      </a:solidFill>
                      <a:prstDash val="solid"/>
                    </a:lnL>
                    <a:lnR w="12700">
                      <a:solidFill>
                        <a:srgbClr val="D0D7E6"/>
                      </a:solidFill>
                      <a:prstDash val="solid"/>
                    </a:lnR>
                    <a:lnT w="12700">
                      <a:solidFill>
                        <a:srgbClr val="D0D7E6"/>
                      </a:solidFill>
                      <a:prstDash val="solid"/>
                    </a:lnT>
                    <a:lnB w="12700">
                      <a:solidFill>
                        <a:srgbClr val="D0D7E6"/>
                      </a:solidFill>
                      <a:prstDash val="solid"/>
                    </a:lnB>
                    <a:solidFill>
                      <a:srgbClr val="DBE0EB"/>
                    </a:solidFill>
                  </a:tcPr>
                </a:tc>
              </a:tr>
              <a:tr h="396177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000" spc="30" dirty="0">
                          <a:solidFill>
                            <a:srgbClr val="3173A6"/>
                          </a:solidFill>
                          <a:latin typeface="Times New Roman" panose="02020603050405020304" charset="0"/>
                          <a:cs typeface="宋体" panose="02010600030101010101" pitchFamily="2" charset="-122"/>
                        </a:rPr>
                        <a:t>网络类型</a:t>
                      </a:r>
                      <a:endParaRPr sz="1000" spc="30" dirty="0">
                        <a:solidFill>
                          <a:srgbClr val="3173A6"/>
                        </a:solidFill>
                        <a:latin typeface="Times New Roman" panose="02020603050405020304" charset="0"/>
                        <a:cs typeface="宋体" panose="02010600030101010101" pitchFamily="2" charset="-122"/>
                      </a:endParaRPr>
                    </a:p>
                  </a:txBody>
                  <a:tcPr marL="0" marR="0" marT="3810" marB="0" anchor="ctr" anchorCtr="0">
                    <a:lnL w="12700">
                      <a:solidFill>
                        <a:srgbClr val="D0D7E6"/>
                      </a:solidFill>
                      <a:prstDash val="solid"/>
                    </a:lnL>
                    <a:lnR w="12700">
                      <a:solidFill>
                        <a:srgbClr val="D0D7E6"/>
                      </a:solidFill>
                      <a:prstDash val="solid"/>
                    </a:lnR>
                    <a:lnT w="12700">
                      <a:solidFill>
                        <a:srgbClr val="D0D7E6"/>
                      </a:solidFill>
                      <a:prstDash val="solid"/>
                    </a:lnT>
                    <a:lnB w="12700">
                      <a:solidFill>
                        <a:srgbClr val="D0D7E6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000" spc="5" dirty="0">
                          <a:solidFill>
                            <a:srgbClr val="58595B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25/100 </a:t>
                      </a:r>
                      <a:r>
                        <a:rPr sz="1000" spc="-5" dirty="0">
                          <a:solidFill>
                            <a:srgbClr val="58595B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Gb/s</a:t>
                      </a:r>
                      <a:r>
                        <a:rPr sz="1000" spc="30" dirty="0">
                          <a:solidFill>
                            <a:srgbClr val="58595B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sz="1000" spc="-30" dirty="0">
                          <a:solidFill>
                            <a:srgbClr val="58595B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TCP/IP</a:t>
                      </a:r>
                      <a:endParaRPr sz="1000" spc="-30" dirty="0">
                        <a:solidFill>
                          <a:srgbClr val="58595B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000" spc="5" dirty="0">
                          <a:solidFill>
                            <a:srgbClr val="58595B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25/100/200 </a:t>
                      </a:r>
                      <a:r>
                        <a:rPr sz="1000" spc="-5" dirty="0">
                          <a:solidFill>
                            <a:srgbClr val="58595B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Gb/s</a:t>
                      </a:r>
                      <a:r>
                        <a:rPr sz="1000" spc="30" dirty="0">
                          <a:solidFill>
                            <a:srgbClr val="58595B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sz="1000" spc="-55" dirty="0">
                          <a:solidFill>
                            <a:srgbClr val="58595B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RoCE</a:t>
                      </a:r>
                      <a:endParaRPr sz="1000" dirty="0">
                        <a:solidFill>
                          <a:srgbClr val="58595B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3810" marB="0" anchor="ctr" anchorCtr="0">
                    <a:lnL w="12700">
                      <a:solidFill>
                        <a:srgbClr val="D0D7E6"/>
                      </a:solidFill>
                      <a:prstDash val="solid"/>
                    </a:lnL>
                    <a:lnR w="12700">
                      <a:solidFill>
                        <a:srgbClr val="D0D7E6"/>
                      </a:solidFill>
                      <a:prstDash val="solid"/>
                    </a:lnR>
                    <a:lnT w="12700">
                      <a:solidFill>
                        <a:srgbClr val="D0D7E6"/>
                      </a:solidFill>
                      <a:prstDash val="solid"/>
                    </a:lnT>
                    <a:lnB w="12700">
                      <a:solidFill>
                        <a:srgbClr val="D0D7E6"/>
                      </a:solidFill>
                      <a:prstDash val="solid"/>
                    </a:lnB>
                  </a:tcPr>
                </a:tc>
              </a:tr>
              <a:tr h="541094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30" dirty="0">
                          <a:solidFill>
                            <a:srgbClr val="3173A6"/>
                          </a:solidFill>
                          <a:latin typeface="Times New Roman" panose="02020603050405020304" charset="0"/>
                          <a:cs typeface="宋体" panose="02010600030101010101" pitchFamily="2" charset="-122"/>
                        </a:rPr>
                        <a:t>关键特性</a:t>
                      </a:r>
                      <a:endParaRPr sz="1000" spc="30" dirty="0">
                        <a:solidFill>
                          <a:srgbClr val="3173A6"/>
                        </a:solidFill>
                        <a:latin typeface="Times New Roman" panose="02020603050405020304" charset="0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rgbClr val="D0D7E6"/>
                      </a:solidFill>
                      <a:prstDash val="solid"/>
                    </a:lnL>
                    <a:lnR w="12700">
                      <a:solidFill>
                        <a:srgbClr val="D0D7E6"/>
                      </a:solidFill>
                      <a:prstDash val="solid"/>
                    </a:lnR>
                    <a:lnT w="12700">
                      <a:solidFill>
                        <a:srgbClr val="D0D7E6"/>
                      </a:solidFill>
                      <a:prstDash val="solid"/>
                    </a:lnT>
                    <a:lnB w="12700">
                      <a:solidFill>
                        <a:srgbClr val="D0D7E6"/>
                      </a:solidFill>
                      <a:prstDash val="solid"/>
                    </a:lnB>
                    <a:solidFill>
                      <a:srgbClr val="DBE0EB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70" dirty="0">
                          <a:solidFill>
                            <a:srgbClr val="58595B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集群</a:t>
                      </a:r>
                      <a:r>
                        <a:rPr sz="1000" spc="35" dirty="0">
                          <a:solidFill>
                            <a:srgbClr val="58595B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（HyperScale），</a:t>
                      </a:r>
                      <a:r>
                        <a:rPr sz="1000" spc="70" dirty="0">
                          <a:solidFill>
                            <a:srgbClr val="58595B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配额</a:t>
                      </a:r>
                      <a:r>
                        <a:rPr sz="1000" spc="35" dirty="0">
                          <a:solidFill>
                            <a:srgbClr val="58595B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（SmartQuota），</a:t>
                      </a:r>
                      <a:r>
                        <a:rPr sz="1000" spc="70" dirty="0">
                          <a:solidFill>
                            <a:srgbClr val="58595B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分级存储</a:t>
                      </a:r>
                      <a:r>
                        <a:rPr sz="1000" spc="25" dirty="0">
                          <a:solidFill>
                            <a:srgbClr val="58595B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（SmartTier）*，</a:t>
                      </a:r>
                      <a:r>
                        <a:rPr sz="1000" spc="40" dirty="0">
                          <a:solidFill>
                            <a:srgbClr val="58595B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服务质量</a:t>
                      </a:r>
                      <a:r>
                        <a:rPr sz="1000" spc="20" dirty="0">
                          <a:solidFill>
                            <a:srgbClr val="58595B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（SmartQoS），</a:t>
                      </a:r>
                      <a:r>
                        <a:rPr sz="1000" spc="40" dirty="0">
                          <a:solidFill>
                            <a:srgbClr val="58595B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多协议互通</a:t>
                      </a:r>
                      <a:r>
                        <a:rPr sz="1000" spc="10" dirty="0">
                          <a:solidFill>
                            <a:srgbClr val="58595B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（SmartInterworking），端到端数据完整性校验</a:t>
                      </a:r>
                      <a:r>
                        <a:rPr sz="1000" spc="5" dirty="0">
                          <a:solidFill>
                            <a:srgbClr val="58595B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（DIF）</a:t>
                      </a:r>
                      <a:endParaRPr sz="1000" dirty="0">
                        <a:solidFill>
                          <a:srgbClr val="58595B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rgbClr val="D0D7E6"/>
                      </a:solidFill>
                      <a:prstDash val="solid"/>
                    </a:lnL>
                    <a:lnR w="12700">
                      <a:solidFill>
                        <a:srgbClr val="D0D7E6"/>
                      </a:solidFill>
                      <a:prstDash val="solid"/>
                    </a:lnR>
                    <a:lnT w="12700">
                      <a:solidFill>
                        <a:srgbClr val="D0D7E6"/>
                      </a:solidFill>
                      <a:prstDash val="solid"/>
                    </a:lnT>
                    <a:lnB w="12700">
                      <a:solidFill>
                        <a:srgbClr val="D0D7E6"/>
                      </a:solidFill>
                      <a:prstDash val="solid"/>
                    </a:lnB>
                    <a:solidFill>
                      <a:srgbClr val="DBE0EB"/>
                    </a:solidFill>
                  </a:tcPr>
                </a:tc>
              </a:tr>
              <a:tr h="553163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spc="30" dirty="0">
                          <a:solidFill>
                            <a:srgbClr val="3173A6"/>
                          </a:solidFill>
                          <a:latin typeface="Times New Roman" panose="02020603050405020304" charset="0"/>
                          <a:cs typeface="宋体" panose="02010600030101010101" pitchFamily="2" charset="-122"/>
                        </a:rPr>
                        <a:t>机箱尺寸</a:t>
                      </a:r>
                      <a:endParaRPr sz="1000" spc="30" dirty="0">
                        <a:solidFill>
                          <a:srgbClr val="3173A6"/>
                        </a:solidFill>
                        <a:latin typeface="Times New Roman" panose="02020603050405020304" charset="0"/>
                        <a:cs typeface="宋体" panose="02010600030101010101" pitchFamily="2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spc="30" dirty="0">
                          <a:solidFill>
                            <a:srgbClr val="3173A6"/>
                          </a:solidFill>
                          <a:latin typeface="Times New Roman" panose="02020603050405020304" charset="0"/>
                          <a:cs typeface="宋体" panose="02010600030101010101" pitchFamily="2" charset="-122"/>
                        </a:rPr>
                        <a:t>（高×宽×深）</a:t>
                      </a:r>
                      <a:endParaRPr sz="1000">
                        <a:latin typeface="Times New Roman" panose="02020603050405020304" charset="0"/>
                        <a:cs typeface="宋体" panose="02010600030101010101" pitchFamily="2" charset="-122"/>
                      </a:endParaRPr>
                    </a:p>
                  </a:txBody>
                  <a:tcPr marL="0" marR="0" marT="635" marB="0" anchor="ctr" anchorCtr="0">
                    <a:lnL w="12700">
                      <a:solidFill>
                        <a:srgbClr val="D0D7E6"/>
                      </a:solidFill>
                      <a:prstDash val="solid"/>
                    </a:lnL>
                    <a:lnR w="12700">
                      <a:solidFill>
                        <a:srgbClr val="D0D7E6"/>
                      </a:solidFill>
                      <a:prstDash val="solid"/>
                    </a:lnR>
                    <a:lnT w="12700">
                      <a:solidFill>
                        <a:srgbClr val="D0D7E6"/>
                      </a:solidFill>
                      <a:prstDash val="solid"/>
                    </a:lnT>
                    <a:lnB w="12700">
                      <a:solidFill>
                        <a:srgbClr val="D0D7E6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58595B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352.8mm </a:t>
                      </a:r>
                      <a:r>
                        <a:rPr sz="1000" spc="-10" dirty="0">
                          <a:solidFill>
                            <a:srgbClr val="58595B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x </a:t>
                      </a:r>
                      <a:r>
                        <a:rPr sz="1000" spc="10" dirty="0">
                          <a:solidFill>
                            <a:srgbClr val="58595B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447mm </a:t>
                      </a:r>
                      <a:r>
                        <a:rPr sz="1000" spc="-10" dirty="0">
                          <a:solidFill>
                            <a:srgbClr val="58595B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x</a:t>
                      </a:r>
                      <a:r>
                        <a:rPr sz="1000" spc="75" dirty="0">
                          <a:solidFill>
                            <a:srgbClr val="58595B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sz="1000" spc="5" dirty="0">
                          <a:solidFill>
                            <a:srgbClr val="58595B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952.2mm</a:t>
                      </a:r>
                      <a:endParaRPr sz="1000" dirty="0">
                        <a:solidFill>
                          <a:srgbClr val="58595B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rgbClr val="D0D7E6"/>
                      </a:solidFill>
                      <a:prstDash val="solid"/>
                    </a:lnL>
                    <a:lnR w="12700">
                      <a:solidFill>
                        <a:srgbClr val="D0D7E6"/>
                      </a:solidFill>
                      <a:prstDash val="solid"/>
                    </a:lnR>
                    <a:lnT w="12700">
                      <a:solidFill>
                        <a:srgbClr val="D0D7E6"/>
                      </a:solidFill>
                      <a:prstDash val="solid"/>
                    </a:lnT>
                    <a:lnB w="12700">
                      <a:solidFill>
                        <a:srgbClr val="D0D7E6"/>
                      </a:solidFill>
                      <a:prstDash val="solid"/>
                    </a:lnB>
                  </a:tcPr>
                </a:tc>
              </a:tr>
              <a:tr h="378156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000" spc="30" dirty="0">
                          <a:solidFill>
                            <a:srgbClr val="3173A6"/>
                          </a:solidFill>
                          <a:latin typeface="Times New Roman" panose="02020603050405020304" charset="0"/>
                          <a:cs typeface="宋体" panose="02010600030101010101" pitchFamily="2" charset="-122"/>
                        </a:rPr>
                        <a:t>工作环境温度</a:t>
                      </a:r>
                      <a:endParaRPr sz="1000" spc="30" dirty="0">
                        <a:solidFill>
                          <a:srgbClr val="3173A6"/>
                        </a:solidFill>
                        <a:latin typeface="Times New Roman" panose="02020603050405020304" charset="0"/>
                        <a:cs typeface="宋体" panose="02010600030101010101" pitchFamily="2" charset="-122"/>
                      </a:endParaRPr>
                    </a:p>
                  </a:txBody>
                  <a:tcPr marL="0" marR="0" marT="1270" marB="0" anchor="ctr" anchorCtr="0">
                    <a:lnL w="12700">
                      <a:solidFill>
                        <a:srgbClr val="D0D7E6"/>
                      </a:solidFill>
                      <a:prstDash val="solid"/>
                    </a:lnL>
                    <a:lnR w="12700">
                      <a:solidFill>
                        <a:srgbClr val="D0D7E6"/>
                      </a:solidFill>
                      <a:prstDash val="solid"/>
                    </a:lnR>
                    <a:lnT w="12700">
                      <a:solidFill>
                        <a:srgbClr val="D0D7E6"/>
                      </a:solidFill>
                      <a:prstDash val="solid"/>
                    </a:lnT>
                    <a:lnB w="12700">
                      <a:solidFill>
                        <a:srgbClr val="D0D7E6"/>
                      </a:solidFill>
                      <a:prstDash val="solid"/>
                    </a:lnB>
                    <a:solidFill>
                      <a:srgbClr val="DBE0EB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000" dirty="0">
                          <a:solidFill>
                            <a:srgbClr val="58595B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海拔</a:t>
                      </a:r>
                      <a:r>
                        <a:rPr sz="1000" spc="5" dirty="0">
                          <a:solidFill>
                            <a:srgbClr val="58595B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-60~+1800m</a:t>
                      </a:r>
                      <a:r>
                        <a:rPr sz="1000" dirty="0">
                          <a:solidFill>
                            <a:srgbClr val="58595B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时的环境温度为</a:t>
                      </a:r>
                      <a:r>
                        <a:rPr sz="1000" dirty="0">
                          <a:solidFill>
                            <a:srgbClr val="58595B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5℃~35℃；海拔</a:t>
                      </a:r>
                      <a:r>
                        <a:rPr sz="1000" spc="5" dirty="0">
                          <a:solidFill>
                            <a:srgbClr val="58595B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1800m~3000m</a:t>
                      </a:r>
                      <a:r>
                        <a:rPr sz="1000" dirty="0">
                          <a:solidFill>
                            <a:srgbClr val="58595B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时，海拔每升高</a:t>
                      </a:r>
                      <a:r>
                        <a:rPr sz="1000" spc="5" dirty="0">
                          <a:solidFill>
                            <a:srgbClr val="58595B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220m，</a:t>
                      </a:r>
                      <a:r>
                        <a:rPr sz="1000" dirty="0">
                          <a:solidFill>
                            <a:srgbClr val="58595B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环境温度（上限）降低</a:t>
                      </a:r>
                      <a:r>
                        <a:rPr sz="1000" dirty="0">
                          <a:solidFill>
                            <a:srgbClr val="58595B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1℃。</a:t>
                      </a:r>
                      <a:endParaRPr sz="1000" dirty="0">
                        <a:solidFill>
                          <a:srgbClr val="58595B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5715" marB="0" anchor="ctr" anchorCtr="0">
                    <a:lnL w="12700">
                      <a:solidFill>
                        <a:srgbClr val="D0D7E6"/>
                      </a:solidFill>
                      <a:prstDash val="solid"/>
                    </a:lnL>
                    <a:lnR w="12700">
                      <a:solidFill>
                        <a:srgbClr val="D0D7E6"/>
                      </a:solidFill>
                      <a:prstDash val="solid"/>
                    </a:lnR>
                    <a:lnT w="12700">
                      <a:solidFill>
                        <a:srgbClr val="D0D7E6"/>
                      </a:solidFill>
                      <a:prstDash val="solid"/>
                    </a:lnT>
                    <a:lnB w="12700">
                      <a:solidFill>
                        <a:srgbClr val="D0D7E6"/>
                      </a:solidFill>
                      <a:prstDash val="solid"/>
                    </a:lnB>
                    <a:solidFill>
                      <a:srgbClr val="DBE0EB"/>
                    </a:solidFill>
                  </a:tcPr>
                </a:tc>
              </a:tr>
              <a:tr h="347345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000" spc="30" dirty="0">
                          <a:solidFill>
                            <a:srgbClr val="3173A6"/>
                          </a:solidFill>
                          <a:latin typeface="Times New Roman" panose="02020603050405020304" charset="0"/>
                          <a:cs typeface="宋体" panose="02010600030101010101" pitchFamily="2" charset="-122"/>
                        </a:rPr>
                        <a:t>工作环境湿度</a:t>
                      </a:r>
                      <a:endParaRPr sz="1000" spc="30" dirty="0">
                        <a:solidFill>
                          <a:srgbClr val="3173A6"/>
                        </a:solidFill>
                        <a:latin typeface="Times New Roman" panose="02020603050405020304" charset="0"/>
                        <a:cs typeface="宋体" panose="02010600030101010101" pitchFamily="2" charset="-122"/>
                      </a:endParaRPr>
                    </a:p>
                  </a:txBody>
                  <a:tcPr marL="0" marR="0" marT="6350" marB="0" anchor="ctr" anchorCtr="0">
                    <a:lnL w="12700">
                      <a:solidFill>
                        <a:srgbClr val="D0D7E6"/>
                      </a:solidFill>
                      <a:prstDash val="solid"/>
                    </a:lnL>
                    <a:lnR w="12700">
                      <a:solidFill>
                        <a:srgbClr val="D0D7E6"/>
                      </a:solidFill>
                      <a:prstDash val="solid"/>
                    </a:lnR>
                    <a:lnT w="12700">
                      <a:solidFill>
                        <a:srgbClr val="D0D7E6"/>
                      </a:solidFill>
                      <a:prstDash val="solid"/>
                    </a:lnT>
                    <a:lnB w="12700">
                      <a:solidFill>
                        <a:srgbClr val="D0D7E6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000" spc="-10" dirty="0">
                          <a:solidFill>
                            <a:srgbClr val="58595B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10%～90</a:t>
                      </a:r>
                      <a:r>
                        <a:rPr sz="1000" spc="-10" dirty="0">
                          <a:solidFill>
                            <a:srgbClr val="58595B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％R.H.</a:t>
                      </a:r>
                      <a:endParaRPr sz="1000" spc="-10" dirty="0">
                        <a:solidFill>
                          <a:srgbClr val="58595B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5715" marB="0" anchor="ctr" anchorCtr="0">
                    <a:lnL w="12700">
                      <a:solidFill>
                        <a:srgbClr val="D0D7E6"/>
                      </a:solidFill>
                      <a:prstDash val="solid"/>
                    </a:lnL>
                    <a:lnR w="12700">
                      <a:solidFill>
                        <a:srgbClr val="D0D7E6"/>
                      </a:solidFill>
                      <a:prstDash val="solid"/>
                    </a:lnR>
                    <a:lnT w="12700">
                      <a:solidFill>
                        <a:srgbClr val="D0D7E6"/>
                      </a:solidFill>
                      <a:prstDash val="solid"/>
                    </a:lnT>
                    <a:lnB w="12700">
                      <a:solidFill>
                        <a:srgbClr val="D0D7E6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TEXTBOXSTYLE_GUID" val="{a58a1d83-9d92-491a-8983-e27253a136d3}"/>
</p:tagLst>
</file>

<file path=ppt/tags/tag2.xml><?xml version="1.0" encoding="utf-8"?>
<p:tagLst xmlns:p="http://schemas.openxmlformats.org/presentationml/2006/main">
  <p:tag name="KSO_WM_UNIT_TEXTBOXSTYLE_SHAPETYPE" val="1"/>
  <p:tag name="KSO_WM_UNIT_TEXTBOXSTYLE_ADJUSTLEFT" val="0_-6.400002"/>
  <p:tag name="KSO_WM_UNIT_TEXTBOXSTYLE_ADJUSTTOP" val="0_-2.25"/>
  <p:tag name="KSO_WM_UNIT_TEXTBOXSTYLE_ADJUSTWIDTH" val="100_25.35001"/>
  <p:tag name="KSO_WM_UNIT_TEXTBOXSTYLE_ADJUSTHEIGTH" val="100_20.3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883_21*i*1"/>
  <p:tag name="KSO_WM_TEMPLATE_CATEGORY" val="mixed"/>
  <p:tag name="KSO_WM_TEMPLATE_INDEX" val="20201883"/>
  <p:tag name="KSO_WM_UNIT_LAYERLEVEL" val="1"/>
  <p:tag name="KSO_WM_TAG_VERSION" val="1.0"/>
  <p:tag name="KSO_WM_BEAUTIFY_FLAG" val="#wm#"/>
  <p:tag name="KSO_WM_UNIT_TEXTBOXSTYLE_GUID" val="{a58a1d83-9d92-491a-8983-e27253a136d3}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.xml><?xml version="1.0" encoding="utf-8"?>
<p:tagLst xmlns:p="http://schemas.openxmlformats.org/presentationml/2006/main">
  <p:tag name="KSO_WM_UNIT_TEXTBOXSTYLE_SHAPETYPE" val="1"/>
  <p:tag name="KSO_WM_UNIT_TEXTBOXSTYLE_ADJUSTLEFT" val="0_-12.65"/>
  <p:tag name="KSO_WM_UNIT_TEXTBOXSTYLE_ADJUSTTOP" val="0_-10.15"/>
  <p:tag name="KSO_WM_UNIT_TEXTBOXSTYLE_ADJUSTWIDTH" val="100_25.35001"/>
  <p:tag name="KSO_WM_UNIT_TEXTBOXSTYLE_ADJUSTHEIGTH" val="100_20.3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883_21*i*2"/>
  <p:tag name="KSO_WM_TEMPLATE_CATEGORY" val="mixed"/>
  <p:tag name="KSO_WM_TEMPLATE_INDEX" val="20201883"/>
  <p:tag name="KSO_WM_UNIT_LAYERLEVEL" val="1"/>
  <p:tag name="KSO_WM_TAG_VERSION" val="1.0"/>
  <p:tag name="KSO_WM_BEAUTIFY_FLAG" val="#wm#"/>
  <p:tag name="KSO_WM_UNIT_TEXTBOXSTYLE_GUID" val="{a58a1d83-9d92-491a-8983-e27253a136d3}"/>
  <p:tag name="KSO_WM_UNIT_FILL_FORE_SCHEMECOLOR_INDEX_BRIGHTNESS" val="0"/>
  <p:tag name="KSO_WM_UNIT_FILL_FORE_SCHEMECOLOR_INDEX" val="14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4.xml><?xml version="1.0" encoding="utf-8"?>
<p:tagLst xmlns:p="http://schemas.openxmlformats.org/presentationml/2006/main">
  <p:tag name="KSO_WM_UNIT_TEXTBOXSTYLE_SHAPETYPE" val="0"/>
  <p:tag name="KSO_WM_UNIT_TEXTBOXSTYLE_TEMPLATETYPE" val="1"/>
  <p:tag name="KSO_WM_UNIT_ISCONTENTSTITLE" val="0"/>
  <p:tag name="KSO_WM_UNIT_PRESET_TEXT" val="单击此处输入正文标题内容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mixed20201883_21*a*1"/>
  <p:tag name="KSO_WM_TEMPLATE_CATEGORY" val="mixed"/>
  <p:tag name="KSO_WM_TEMPLATE_INDEX" val="20201883"/>
  <p:tag name="KSO_WM_UNIT_LAYERLEVEL" val="1"/>
  <p:tag name="KSO_WM_TAG_VERSION" val="1.0"/>
  <p:tag name="KSO_WM_BEAUTIFY_FLAG" val="#wm#"/>
  <p:tag name="KSO_WM_UNIT_TEXTBOXSTYLE_GUID" val="{a58a1d83-9d92-491a-8983-e27253a136d3}"/>
  <p:tag name="KSO_WM_UNIT_TEXTBOXSTYLE_TYPE" val="3"/>
  <p:tag name="KSO_WM_UNIT_TEXT_FILL_FORE_SCHEMECOLOR_INDEX_BRIGHTNESS" val="0.25"/>
  <p:tag name="KSO_WM_UNIT_TEXT_FILL_FORE_SCHEMECOLOR_INDEX" val="13"/>
  <p:tag name="KSO_WM_UNIT_TEXT_FILL_TYPE" val="1"/>
</p:tagLst>
</file>

<file path=ppt/tags/tag5.xml><?xml version="1.0" encoding="utf-8"?>
<p:tagLst xmlns:p="http://schemas.openxmlformats.org/presentationml/2006/main">
  <p:tag name="KSO_WM_UNIT_TABLE_BEAUTIFY" val="smartTable{3a479600-e17f-4a99-bc34-cdf347c1829d}"/>
</p:tagLst>
</file>

<file path=ppt/tags/tag6.xml><?xml version="1.0" encoding="utf-8"?>
<p:tagLst xmlns:p="http://schemas.openxmlformats.org/presentationml/2006/main">
  <p:tag name="ISLIDE.PICTURE" val="#225746;"/>
</p:tagLst>
</file>

<file path=ppt/tags/tag7.xml><?xml version="1.0" encoding="utf-8"?>
<p:tagLst xmlns:p="http://schemas.openxmlformats.org/presentationml/2006/main">
  <p:tag name="KSO_WPP_MARK_KEY" val="6c63793b-e7df-4833-af04-44e5f9347cd2"/>
  <p:tag name="COMMONDATA" val="eyJoZGlkIjoiMzVhMTQ3NDBhZjNiOTk4ZTg0M2VhMWFhYWU1Mzc3OGIifQ==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1896</Words>
  <Application>WPS 演示</Application>
  <PresentationFormat>A4 纸张(210x297 毫米)</PresentationFormat>
  <Paragraphs>95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6" baseType="lpstr">
      <vt:lpstr>Arial</vt:lpstr>
      <vt:lpstr>宋体</vt:lpstr>
      <vt:lpstr>Wingdings</vt:lpstr>
      <vt:lpstr>微软雅黑</vt:lpstr>
      <vt:lpstr>黑体</vt:lpstr>
      <vt:lpstr>Segoe UI</vt:lpstr>
      <vt:lpstr>Times New Roman</vt:lpstr>
      <vt:lpstr>Calibri</vt:lpstr>
      <vt:lpstr>Arial Unicode MS</vt:lpstr>
      <vt:lpstr>等线 Light</vt:lpstr>
      <vt:lpstr>Calibri Light</vt:lpstr>
      <vt:lpstr>等线</vt:lpstr>
      <vt:lpstr>Office 主题​​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tr</dc:creator>
  <cp:lastModifiedBy>杨启俊</cp:lastModifiedBy>
  <cp:revision>100</cp:revision>
  <cp:lastPrinted>2023-03-03T02:27:00Z</cp:lastPrinted>
  <dcterms:created xsi:type="dcterms:W3CDTF">2023-03-03T02:27:00Z</dcterms:created>
  <dcterms:modified xsi:type="dcterms:W3CDTF">2025-09-18T01:28:44Z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2052-12.1.0.22529</vt:lpwstr>
  </property>
  <property fmtid="{D5CDD505-2E9C-101B-9397-08002B2CF9AE}" pid="3" name="ICV">
    <vt:lpwstr>F7F425F650BF4E9087920A4BA60B3F82</vt:lpwstr>
  </property>
</Properties>
</file>